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Lst>
  <p:notesMasterIdLst>
    <p:notesMasterId r:id="rId61"/>
  </p:notesMasterIdLst>
  <p:handoutMasterIdLst>
    <p:handoutMasterId r:id="rId62"/>
  </p:handoutMasterIdLst>
  <p:sldIdLst>
    <p:sldId id="266" r:id="rId3"/>
    <p:sldId id="360" r:id="rId4"/>
    <p:sldId id="260" r:id="rId5"/>
    <p:sldId id="337" r:id="rId6"/>
    <p:sldId id="298" r:id="rId7"/>
    <p:sldId id="273" r:id="rId8"/>
    <p:sldId id="295" r:id="rId9"/>
    <p:sldId id="292" r:id="rId10"/>
    <p:sldId id="297" r:id="rId11"/>
    <p:sldId id="265" r:id="rId12"/>
    <p:sldId id="269" r:id="rId13"/>
    <p:sldId id="299" r:id="rId14"/>
    <p:sldId id="271" r:id="rId15"/>
    <p:sldId id="331" r:id="rId16"/>
    <p:sldId id="358" r:id="rId17"/>
    <p:sldId id="296" r:id="rId18"/>
    <p:sldId id="306" r:id="rId19"/>
    <p:sldId id="347" r:id="rId20"/>
    <p:sldId id="315" r:id="rId21"/>
    <p:sldId id="316" r:id="rId22"/>
    <p:sldId id="317" r:id="rId23"/>
    <p:sldId id="352" r:id="rId24"/>
    <p:sldId id="270" r:id="rId25"/>
    <p:sldId id="325" r:id="rId26"/>
    <p:sldId id="327" r:id="rId27"/>
    <p:sldId id="354" r:id="rId28"/>
    <p:sldId id="319" r:id="rId29"/>
    <p:sldId id="279" r:id="rId30"/>
    <p:sldId id="349" r:id="rId31"/>
    <p:sldId id="320" r:id="rId32"/>
    <p:sldId id="321" r:id="rId33"/>
    <p:sldId id="322" r:id="rId34"/>
    <p:sldId id="356" r:id="rId35"/>
    <p:sldId id="283" r:id="rId36"/>
    <p:sldId id="285" r:id="rId37"/>
    <p:sldId id="286" r:id="rId38"/>
    <p:sldId id="357" r:id="rId39"/>
    <p:sldId id="287" r:id="rId40"/>
    <p:sldId id="288" r:id="rId41"/>
    <p:sldId id="289" r:id="rId42"/>
    <p:sldId id="308" r:id="rId43"/>
    <p:sldId id="307" r:id="rId44"/>
    <p:sldId id="294" r:id="rId45"/>
    <p:sldId id="309" r:id="rId46"/>
    <p:sldId id="338" r:id="rId47"/>
    <p:sldId id="340" r:id="rId48"/>
    <p:sldId id="310" r:id="rId49"/>
    <p:sldId id="345" r:id="rId50"/>
    <p:sldId id="336" r:id="rId51"/>
    <p:sldId id="311" r:id="rId52"/>
    <p:sldId id="342" r:id="rId53"/>
    <p:sldId id="335" r:id="rId54"/>
    <p:sldId id="312" r:id="rId55"/>
    <p:sldId id="313" r:id="rId56"/>
    <p:sldId id="314" r:id="rId57"/>
    <p:sldId id="329" r:id="rId58"/>
    <p:sldId id="359" r:id="rId59"/>
    <p:sldId id="333" r:id="rId6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06" autoAdjust="0"/>
    <p:restoredTop sz="71446" autoAdjust="0"/>
  </p:normalViewPr>
  <p:slideViewPr>
    <p:cSldViewPr>
      <p:cViewPr>
        <p:scale>
          <a:sx n="47" d="100"/>
          <a:sy n="47" d="100"/>
        </p:scale>
        <p:origin x="11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20"/>
    </p:cViewPr>
  </p:sorterViewPr>
  <p:notesViewPr>
    <p:cSldViewPr>
      <p:cViewPr varScale="1">
        <p:scale>
          <a:sx n="82" d="100"/>
          <a:sy n="82" d="100"/>
        </p:scale>
        <p:origin x="-2016"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BAA8A4D-FF52-486C-A26F-3F86AD63F98A}"/>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cs typeface="Arial" charset="0"/>
              </a:defRPr>
            </a:lvl1pPr>
          </a:lstStyle>
          <a:p>
            <a:pPr>
              <a:defRPr/>
            </a:pPr>
            <a:endParaRPr lang="en-US"/>
          </a:p>
        </p:txBody>
      </p:sp>
      <p:sp>
        <p:nvSpPr>
          <p:cNvPr id="45059" name="Rectangle 3">
            <a:extLst>
              <a:ext uri="{FF2B5EF4-FFF2-40B4-BE49-F238E27FC236}">
                <a16:creationId xmlns:a16="http://schemas.microsoft.com/office/drawing/2014/main" id="{FA42AAD6-0330-4E5E-BED9-64242B527E71}"/>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Arial" charset="0"/>
              </a:defRPr>
            </a:lvl1pPr>
          </a:lstStyle>
          <a:p>
            <a:pPr>
              <a:defRPr/>
            </a:pPr>
            <a:endParaRPr lang="en-US"/>
          </a:p>
        </p:txBody>
      </p:sp>
      <p:sp>
        <p:nvSpPr>
          <p:cNvPr id="45060" name="Rectangle 4">
            <a:extLst>
              <a:ext uri="{FF2B5EF4-FFF2-40B4-BE49-F238E27FC236}">
                <a16:creationId xmlns:a16="http://schemas.microsoft.com/office/drawing/2014/main" id="{6C070306-3934-45EE-A691-C738D868B16B}"/>
              </a:ext>
            </a:extLst>
          </p:cNvPr>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cs typeface="Arial" charset="0"/>
              </a:defRPr>
            </a:lvl1pPr>
          </a:lstStyle>
          <a:p>
            <a:pPr>
              <a:defRPr/>
            </a:pPr>
            <a:endParaRPr lang="en-US"/>
          </a:p>
        </p:txBody>
      </p:sp>
      <p:sp>
        <p:nvSpPr>
          <p:cNvPr id="45061" name="Rectangle 5">
            <a:extLst>
              <a:ext uri="{FF2B5EF4-FFF2-40B4-BE49-F238E27FC236}">
                <a16:creationId xmlns:a16="http://schemas.microsoft.com/office/drawing/2014/main" id="{A7999473-FAA6-469C-A79C-0CCA9B1ED9F8}"/>
              </a:ext>
            </a:extLst>
          </p:cNvPr>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7041DE76-5EF5-45D7-8696-6D3BFA70D58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8DBCED1-4DBB-4276-BA93-420D4A714FB7}"/>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id="{682C734F-0E95-4A31-B5FE-AF9B19564E3B}"/>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Arial" charset="0"/>
              </a:defRPr>
            </a:lvl1pPr>
          </a:lstStyle>
          <a:p>
            <a:pPr>
              <a:defRPr/>
            </a:pPr>
            <a:endParaRPr lang="en-US"/>
          </a:p>
        </p:txBody>
      </p:sp>
      <p:sp>
        <p:nvSpPr>
          <p:cNvPr id="4100" name="Rectangle 4">
            <a:extLst>
              <a:ext uri="{FF2B5EF4-FFF2-40B4-BE49-F238E27FC236}">
                <a16:creationId xmlns:a16="http://schemas.microsoft.com/office/drawing/2014/main" id="{A03963FD-1250-42F4-B4D9-B38FEE8E2513}"/>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a16="http://schemas.microsoft.com/office/drawing/2014/main" id="{D91D090E-8197-4756-B74E-3D09BF5101DB}"/>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E853B649-416D-4462-AA3E-EAAC870B8FA7}"/>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cs typeface="Arial" charset="0"/>
              </a:defRPr>
            </a:lvl1pPr>
          </a:lstStyle>
          <a:p>
            <a:pPr>
              <a:defRPr/>
            </a:pPr>
            <a:endParaRPr lang="en-US"/>
          </a:p>
        </p:txBody>
      </p:sp>
      <p:sp>
        <p:nvSpPr>
          <p:cNvPr id="39943" name="Rectangle 7">
            <a:extLst>
              <a:ext uri="{FF2B5EF4-FFF2-40B4-BE49-F238E27FC236}">
                <a16:creationId xmlns:a16="http://schemas.microsoft.com/office/drawing/2014/main" id="{77BC5D04-ECC7-4C47-87E0-6839CE3E5B00}"/>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EAF771CB-D64A-48CA-86F4-3FA701FF029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435D7E7-F1C6-409B-B425-F59E21D69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953730-C2CA-44F7-9024-C33E3F6EF4E3}" type="slidenum">
              <a:rPr lang="en-US" altLang="en-US"/>
              <a:pPr>
                <a:spcBef>
                  <a:spcPct val="0"/>
                </a:spcBef>
              </a:pPr>
              <a:t>1</a:t>
            </a:fld>
            <a:endParaRPr lang="en-US" altLang="en-US"/>
          </a:p>
        </p:txBody>
      </p:sp>
      <p:sp>
        <p:nvSpPr>
          <p:cNvPr id="7171" name="Rectangle 2">
            <a:extLst>
              <a:ext uri="{FF2B5EF4-FFF2-40B4-BE49-F238E27FC236}">
                <a16:creationId xmlns:a16="http://schemas.microsoft.com/office/drawing/2014/main" id="{52443F8F-FA69-4AA3-AA33-B011935173A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7F4972F-2A23-49DC-84A4-6849FBB48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Welcome to the Allen County Medical Reserve Corps Volunteer Orientation!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We are happy you have decided to join us in responding to the needs of our community. Your willingness to be trained and ready to serve in this important role greatly affects our efficacy during this crisis. This orientation will provide you the basic knowledge and skills needed to be able to assist the existing public health and medical communities in emergency response efforts. Our corps of volunteers has professionals from many disciplines, including medically trained and licensed individuals as well as active non-medically trained community members interested in giving back to their communities.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This orientation introduces volunteers to the procedures and protocols that will be used during an activation of the Medical Reserve Corps. It also provides all volunteers with the tools to safely and effectively respond to a wide variety of incidents affecting public health. This orientation has been made possible by the Allen County Medical Reserve Corps, with significant content and design input from the Franklin County &amp; Columbus Medical Reserve Corps, Boston Public Health Commission, Harvard School of Public Health Center for Public Health Preparedness, and the </a:t>
            </a:r>
            <a:r>
              <a:rPr lang="en-US" altLang="en-US" dirty="0" err="1">
                <a:latin typeface="Arial" panose="020B0604020202020204" pitchFamily="34" charset="0"/>
                <a:cs typeface="Arial" panose="020B0604020202020204" pitchFamily="34" charset="0"/>
              </a:rPr>
              <a:t>DelValle</a:t>
            </a:r>
            <a:r>
              <a:rPr lang="en-US" altLang="en-US" dirty="0">
                <a:latin typeface="Arial" panose="020B0604020202020204" pitchFamily="34" charset="0"/>
                <a:cs typeface="Arial" panose="020B0604020202020204" pitchFamily="34" charset="0"/>
              </a:rPr>
              <a:t> Institute for Emergency Preparedness.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1828007-0A1D-4737-A1E2-9FB00D543E3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141FC75-2F88-41A8-B976-51745454C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anose="020B0604020202020204" pitchFamily="34" charset="0"/>
                <a:cs typeface="Arial" panose="020B0604020202020204" pitchFamily="34" charset="0"/>
              </a:rPr>
              <a:t>There are 2 levels of volunteer involvement in the Allen County MRC – Response and leadership. This orientation is geared towards the largest group of volunteer responders, the Response Level Volunteers. In this segment we will discuss the goal of the Allen County MRC and what it means to be a Response Level Volunteer. Later, we will discuss opportunities for those who would like to become Leadership.</a:t>
            </a:r>
          </a:p>
        </p:txBody>
      </p:sp>
      <p:sp>
        <p:nvSpPr>
          <p:cNvPr id="27652" name="Slide Number Placeholder 3">
            <a:extLst>
              <a:ext uri="{FF2B5EF4-FFF2-40B4-BE49-F238E27FC236}">
                <a16:creationId xmlns:a16="http://schemas.microsoft.com/office/drawing/2014/main" id="{219AEBB8-2B2E-4466-8EBC-8393835E4F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64BA78-E1E6-4F10-8448-2BBF85ACFAF8}" type="slidenum">
              <a:rPr lang="en-US" altLang="en-US"/>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8B8FF37-E3A0-46DA-9134-24E0B6934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32E856-59B9-4BBA-8D6E-2248FBDD9B09}" type="slidenum">
              <a:rPr lang="en-US" altLang="en-US"/>
              <a:pPr>
                <a:spcBef>
                  <a:spcPct val="0"/>
                </a:spcBef>
              </a:pPr>
              <a:t>12</a:t>
            </a:fld>
            <a:endParaRPr lang="en-US" altLang="en-US"/>
          </a:p>
        </p:txBody>
      </p:sp>
      <p:sp>
        <p:nvSpPr>
          <p:cNvPr id="29699" name="Rectangle 2">
            <a:extLst>
              <a:ext uri="{FF2B5EF4-FFF2-40B4-BE49-F238E27FC236}">
                <a16:creationId xmlns:a16="http://schemas.microsoft.com/office/drawing/2014/main" id="{01E60D69-9C5F-4B14-97FB-F6865A51311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70DA038-F818-41FB-B359-3B90DA3F0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Response level volunteers would provide much-needed assistance to the Allen County community during times of need. This could involve giving information to the public, registering people at special clinics, or if you are a licensed healthcare provider, preparing and dispensing medication or caring for the medical needs of the public. You should never be asked to perform a task you are not licensed or trained to perform or do not feel comfortable performing.</a:t>
            </a:r>
          </a:p>
          <a:p>
            <a:pPr eaLnBrk="1" hangingPunct="1">
              <a:buFontTx/>
              <a:buChar char="•"/>
            </a:pPr>
            <a:r>
              <a:rPr lang="en-US" altLang="en-US">
                <a:latin typeface="Arial" panose="020B0604020202020204" pitchFamily="34" charset="0"/>
                <a:cs typeface="Arial" panose="020B0604020202020204" pitchFamily="34" charset="0"/>
              </a:rPr>
              <a:t>Response level volunteers are people who are interested in responding in an emergency but do not participate in activities on a regular or yearly basis. Which is just fine! Remember –we need a large group of volunteers already in the system. These volunteers maintain active status and respond to emergencies.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8C44F58-904B-4EC0-9E2C-AFE77FB8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FE25B7-CB77-4AC1-AF77-2EA95371F315}" type="slidenum">
              <a:rPr lang="en-US" altLang="en-US"/>
              <a:pPr>
                <a:spcBef>
                  <a:spcPct val="0"/>
                </a:spcBef>
              </a:pPr>
              <a:t>13</a:t>
            </a:fld>
            <a:endParaRPr lang="en-US" altLang="en-US"/>
          </a:p>
        </p:txBody>
      </p:sp>
      <p:sp>
        <p:nvSpPr>
          <p:cNvPr id="33795" name="Rectangle 2">
            <a:extLst>
              <a:ext uri="{FF2B5EF4-FFF2-40B4-BE49-F238E27FC236}">
                <a16:creationId xmlns:a16="http://schemas.microsoft.com/office/drawing/2014/main" id="{D3AAFFFA-AA8D-48F7-95FA-64E93582DF3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6D1440B-4D81-4489-A4F1-E0EC1193E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When you fill out your Ohio Responds Registry Profile you will provide information about your background, skills, and medical licensing. If you give information about your license, the MRC staff will verify that the license information you gave was accurate and that your license is up to date. We re-credential all licensed volunteers every 6 months. Only licensed professionals could be asked to respond to the medical or pharmaceutical needs of the public. Clinically trained volunteers might be assigned to dispense medication, give vaccinations, provide patient screening, triage or care for patients. All other volunteers could serve in much-needed support roles.  Non-clinical volunteers might be asked to help people fill out forms, hand out information, direct traffic or maintain an orderly flow through the POD.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E1E0185-97F7-4638-BB25-2467C536FD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D11ED07-0D1D-44FC-98F0-B6184E312CD5}" type="slidenum">
              <a:rPr lang="en-US" altLang="en-US"/>
              <a:pPr>
                <a:spcBef>
                  <a:spcPct val="0"/>
                </a:spcBef>
              </a:pPr>
              <a:t>14</a:t>
            </a:fld>
            <a:endParaRPr lang="en-US" altLang="en-US"/>
          </a:p>
        </p:txBody>
      </p:sp>
      <p:sp>
        <p:nvSpPr>
          <p:cNvPr id="31747" name="Rectangle 2">
            <a:extLst>
              <a:ext uri="{FF2B5EF4-FFF2-40B4-BE49-F238E27FC236}">
                <a16:creationId xmlns:a16="http://schemas.microsoft.com/office/drawing/2014/main" id="{D6D0F906-92C7-4AC0-81A9-DB0B4789A32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7484994-D4C0-4FD2-89A9-7119DCDE64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As with response level volunteers, leadership level participation requires no weekly time commitment. Volunteers who are considered leadership level participate on the leadership team which meets via conference call or in person on a monthly basis. Volunteers are contacted about training events, exercises, and when there is an event that requires a response the same as all volunteers- the difference is that they also receive additional opportunities specific to their leadership abilities</a:t>
            </a:r>
          </a:p>
          <a:p>
            <a:pPr eaLnBrk="1" hangingPunct="1">
              <a:buFontTx/>
              <a:buChar char="•"/>
            </a:pPr>
            <a:r>
              <a:rPr lang="en-US" altLang="en-US">
                <a:latin typeface="Arial" panose="020B0604020202020204" pitchFamily="34" charset="0"/>
                <a:cs typeface="Arial" panose="020B0604020202020204" pitchFamily="34" charset="0"/>
              </a:rPr>
              <a:t>Leadership opportunities include supervision of specific elements of a clinic or POD(point of distribution), such as overseeing treatment areas, or supervising patient flow into and out of the clinic or POD (point of distribution). These roles require additional training focusing on mental health, ICS, and other topics. If you are interested in serving in this capacity, please notify the MRC Coordinator.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CC676D2-F572-42EB-A985-7FA984D2EC9C}"/>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A99F00B0-ED61-48E9-B385-97F73D4BAC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80840F09-3203-444C-A9D0-934E66526A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D547003-80ED-4404-BF99-38C3A03D660B}" type="slidenum">
              <a:rPr lang="en-US" altLang="en-US"/>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7597396-0ECF-42A6-9234-9DC84469C9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196564-D26D-48EC-9A99-E68BB2FF4271}" type="slidenum">
              <a:rPr lang="en-US" altLang="en-US"/>
              <a:pPr>
                <a:spcBef>
                  <a:spcPct val="0"/>
                </a:spcBef>
              </a:pPr>
              <a:t>16</a:t>
            </a:fld>
            <a:endParaRPr lang="en-US" altLang="en-US"/>
          </a:p>
        </p:txBody>
      </p:sp>
      <p:sp>
        <p:nvSpPr>
          <p:cNvPr id="37891" name="Rectangle 2">
            <a:extLst>
              <a:ext uri="{FF2B5EF4-FFF2-40B4-BE49-F238E27FC236}">
                <a16:creationId xmlns:a16="http://schemas.microsoft.com/office/drawing/2014/main" id="{613CC95A-01DD-425B-AC71-48FF9544897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6E84F22-1A0C-45F4-B54B-33558C8E8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As long as a volunteer is registered through the Ohio MRC in the Ohio Responds web site portal, is participating in an MRC sanctioned training, drill or emergency situation and has taken a training in the past 3 years the volunteer is not liable in damages to any person or government entity in tort or other civil action, including an action upon a medical, dental, chiropractic, optometric, or other health-related claim or veterinary claim, for injury, death, or loss to person or property that may arise from an act or omission of that volunteer. </a:t>
            </a:r>
          </a:p>
          <a:p>
            <a:pPr eaLnBrk="1" hangingPunct="1">
              <a:buFontTx/>
              <a:buChar char="•"/>
            </a:pPr>
            <a:r>
              <a:rPr lang="en-US" altLang="en-US">
                <a:latin typeface="Arial" panose="020B0604020202020204" pitchFamily="34" charset="0"/>
                <a:cs typeface="Arial" panose="020B0604020202020204" pitchFamily="34" charset="0"/>
              </a:rPr>
              <a:t>This applies to a registered volunteer while providing services within the scope of the volunteer's responsibilities during an emergency declared by the state or political subdivision or in disaster-related exercises, drills, or other training activities, if the volunteer's act or omission does not constitute willful or wanton misconduct. This protection does not include the provision of any court fees, nor does it cover workman’s compensation.</a:t>
            </a:r>
          </a:p>
          <a:p>
            <a:pPr eaLnBrk="1" hangingPunct="1">
              <a:buFontTx/>
              <a:buChar char="•"/>
            </a:pPr>
            <a:r>
              <a:rPr lang="en-US" altLang="en-US">
                <a:latin typeface="Arial" panose="020B0604020202020204" pitchFamily="34" charset="0"/>
                <a:cs typeface="Arial" panose="020B0604020202020204" pitchFamily="34" charset="0"/>
              </a:rPr>
              <a:t> At this time MRC volunteers would receive no workman’s compensation or health benefits in the event that a volunteer hurts himself or herself during a disaster.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D9405EF-88EB-4764-9A45-6AA66BEFC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18F11D-2F71-4B5C-8085-373972494E9D}" type="slidenum">
              <a:rPr lang="en-US" altLang="en-US"/>
              <a:pPr>
                <a:spcBef>
                  <a:spcPct val="0"/>
                </a:spcBef>
              </a:pPr>
              <a:t>17</a:t>
            </a:fld>
            <a:endParaRPr lang="en-US" altLang="en-US"/>
          </a:p>
        </p:txBody>
      </p:sp>
      <p:sp>
        <p:nvSpPr>
          <p:cNvPr id="52227" name="Rectangle 2">
            <a:extLst>
              <a:ext uri="{FF2B5EF4-FFF2-40B4-BE49-F238E27FC236}">
                <a16:creationId xmlns:a16="http://schemas.microsoft.com/office/drawing/2014/main" id="{46F1055C-CF2B-4A29-86C3-20F9A7DDA38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BDD3726-0010-4DCF-9354-120C86564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cs typeface="Arial" panose="020B0604020202020204" pitchFamily="34" charset="0"/>
              </a:rPr>
              <a:t>Responses to public health or medical emergencies– the type of emergencies most likely to cause the activation of the Allen County MRC—will typically take place locally, in pre-selected clinic or POD sites. A POD is a Point of Distribution. This is essentially a mass clinic were medication would be passed out to the community on a large scale. These would be located in areas large enough to accommodate large groups of people: including volunteers staffing the response, and those who are seeking assistance. These sites have been pre-selected based on criteria that make them safe and easy for people to access. People affected by the public health emergency would be directed to locations closest to them to receive the help and medication they need. </a:t>
            </a:r>
          </a:p>
          <a:p>
            <a:pPr eaLnBrk="1" hangingPunct="1">
              <a:buFontTx/>
              <a:buChar char="•"/>
            </a:pPr>
            <a:r>
              <a:rPr lang="en-US" altLang="en-US" dirty="0">
                <a:latin typeface="Arial" panose="020B0604020202020204" pitchFamily="34" charset="0"/>
                <a:cs typeface="Arial" panose="020B0604020202020204" pitchFamily="34" charset="0"/>
              </a:rPr>
              <a:t>Both traditional and temporary health care facilities may also be in need of volunteers. In these settings, a volunteer coordinator would manage your assistance to the response, making sure you were only asked to perform tasks you were comfortable with and licensed to perform.</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4FDA46D-D180-4AE2-8CC4-547A5198F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9A7FE7-14FD-4369-B264-0BD47A64E6C3}" type="slidenum">
              <a:rPr lang="en-US" altLang="en-US"/>
              <a:pPr>
                <a:spcBef>
                  <a:spcPct val="0"/>
                </a:spcBef>
              </a:pPr>
              <a:t>18</a:t>
            </a:fld>
            <a:endParaRPr lang="en-US" altLang="en-US"/>
          </a:p>
        </p:txBody>
      </p:sp>
      <p:sp>
        <p:nvSpPr>
          <p:cNvPr id="54275" name="Rectangle 2">
            <a:extLst>
              <a:ext uri="{FF2B5EF4-FFF2-40B4-BE49-F238E27FC236}">
                <a16:creationId xmlns:a16="http://schemas.microsoft.com/office/drawing/2014/main" id="{E42B642E-E603-4666-B66F-C57F8647967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38A6AE9-C5D1-4C18-8CF0-C7C2B43772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In this segment you will learn how you could be contacted in the event you are needed in response to an incident. </a:t>
            </a:r>
          </a:p>
          <a:p>
            <a:pPr eaLnBrk="1" hangingPunct="1"/>
            <a:r>
              <a:rPr lang="en-US" altLang="en-US">
                <a:latin typeface="Arial" panose="020B0604020202020204" pitchFamily="34" charset="0"/>
                <a:cs typeface="Arial" panose="020B0604020202020204" pitchFamily="34" charset="0"/>
              </a:rPr>
              <a:t>You will learn what steps you should take upon receiving the call to respond to an incident, and what happens during each of the 5 phases of activation. You will also learn more about event-specific training and how it is used to help volunteers respond more effectively.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AB6EF0F-99BD-4B3D-AFF1-4EFFA38C34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B7A670-8B06-472C-AEF7-08F848A1972B}" type="slidenum">
              <a:rPr lang="en-US" altLang="en-US"/>
              <a:pPr>
                <a:spcBef>
                  <a:spcPct val="0"/>
                </a:spcBef>
              </a:pPr>
              <a:t>19</a:t>
            </a:fld>
            <a:endParaRPr lang="en-US" altLang="en-US"/>
          </a:p>
        </p:txBody>
      </p:sp>
      <p:sp>
        <p:nvSpPr>
          <p:cNvPr id="56323" name="Rectangle 2">
            <a:extLst>
              <a:ext uri="{FF2B5EF4-FFF2-40B4-BE49-F238E27FC236}">
                <a16:creationId xmlns:a16="http://schemas.microsoft.com/office/drawing/2014/main" id="{4E1E99F9-383C-4E15-88B1-4DBB0185B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In the event of a public health or medical emergency, MRC members will likely be activated through a five step system. These steps were designed to help volunteers understand where we are in the process of utilizing volunteers during a disaster, so that they can plan for their involvement. If an emergency develops quickly, Phase 1 may be skipped and phase 2 initiated first, with volunteers being contacted by phone immediately and asked to activate. This is a very rare occurrence. Volunteers will most likely be contacted in advance by email, and by phone call.</a:t>
            </a:r>
            <a:endParaRPr lang="en-US" altLang="en-US" b="1" u="sng">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D1BBA07-20B3-44CB-B26A-6342B64EB6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4D5AB4A-632B-45B5-80DE-275D4FEF608A}" type="slidenum">
              <a:rPr lang="en-US" altLang="en-US"/>
              <a:pPr>
                <a:spcBef>
                  <a:spcPct val="0"/>
                </a:spcBef>
              </a:pPr>
              <a:t>20</a:t>
            </a:fld>
            <a:endParaRPr lang="en-US" altLang="en-US"/>
          </a:p>
        </p:txBody>
      </p:sp>
      <p:sp>
        <p:nvSpPr>
          <p:cNvPr id="58371" name="Rectangle 2">
            <a:extLst>
              <a:ext uri="{FF2B5EF4-FFF2-40B4-BE49-F238E27FC236}">
                <a16:creationId xmlns:a16="http://schemas.microsoft.com/office/drawing/2014/main" id="{47C30288-0432-4E33-BD8C-61AF98F5C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a:latin typeface="Arial" panose="020B0604020202020204" pitchFamily="34" charset="0"/>
                <a:cs typeface="Arial" panose="020B0604020202020204" pitchFamily="34" charset="0"/>
              </a:rPr>
              <a:t>All alerts will be sent out through the Ohio Responds Volunteer Registry. This is not only our database of volunteers but also our alerting system. We test this system twice a year. It is imperative that you make sure your contact information in this database is up to date.</a:t>
            </a:r>
          </a:p>
          <a:p>
            <a:pPr eaLnBrk="1" hangingPunct="1">
              <a:buFontTx/>
              <a:buChar char="•"/>
            </a:pPr>
            <a:endParaRPr lang="en-US" altLang="en-US" sz="1000">
              <a:latin typeface="Arial" panose="020B0604020202020204" pitchFamily="34" charset="0"/>
              <a:cs typeface="Arial" panose="020B0604020202020204" pitchFamily="34" charset="0"/>
            </a:endParaRPr>
          </a:p>
          <a:p>
            <a:pPr eaLnBrk="1" hangingPunct="1">
              <a:buFontTx/>
              <a:buChar char="•"/>
            </a:pPr>
            <a:r>
              <a:rPr lang="en-US" altLang="en-US" sz="1000">
                <a:latin typeface="Arial" panose="020B0604020202020204" pitchFamily="34" charset="0"/>
                <a:cs typeface="Arial" panose="020B0604020202020204" pitchFamily="34" charset="0"/>
              </a:rPr>
              <a:t>The first phase of Emergency notification is the Alert:  During this phase, if time allows, the MRC Coordinator will alert the MRC members about the status of a disaster situation, most likely by email through the Ohio Responds Registry. This method will be used if there is at least a 24 hour period, and more likely a 48 hour period, before activation is expected to begin. This will give the volunteer a sense of what has occurred and the likelihood of their future involvement in the response. This is not an activation- this is alerting the volunteers they are on standby! </a:t>
            </a:r>
          </a:p>
          <a:p>
            <a:pPr eaLnBrk="1" hangingPunct="1">
              <a:buFontTx/>
              <a:buChar char="•"/>
            </a:pPr>
            <a:endParaRPr lang="en-US" altLang="en-US" sz="1000">
              <a:latin typeface="Arial" panose="020B0604020202020204" pitchFamily="34" charset="0"/>
              <a:cs typeface="Arial" panose="020B0604020202020204" pitchFamily="34" charset="0"/>
            </a:endParaRPr>
          </a:p>
          <a:p>
            <a:pPr eaLnBrk="1" hangingPunct="1">
              <a:buFontTx/>
              <a:buChar char="•"/>
            </a:pPr>
            <a:r>
              <a:rPr lang="en-US" altLang="en-US" sz="1000">
                <a:latin typeface="Arial" panose="020B0604020202020204" pitchFamily="34" charset="0"/>
                <a:cs typeface="Arial" panose="020B0604020202020204" pitchFamily="34" charset="0"/>
              </a:rPr>
              <a:t>If an event occurs in Allen County and you think the Allen County MRC may be activated, please check your email for any alert updates, and then please wait for a call from the emergency notification system. Waiting for the activation call ensures that you receive the appropriate information about where to report to receive your event-specific training. You are not permitted to self-deploy. Please wait for the activation call. </a:t>
            </a:r>
          </a:p>
          <a:p>
            <a:pPr eaLnBrk="1" hangingPunct="1">
              <a:buFontTx/>
              <a:buChar char="•"/>
            </a:pPr>
            <a:r>
              <a:rPr lang="en-US" altLang="en-US" sz="1000">
                <a:latin typeface="Arial" panose="020B0604020202020204" pitchFamily="34" charset="0"/>
                <a:cs typeface="Arial" panose="020B0604020202020204" pitchFamily="34" charset="0"/>
              </a:rPr>
              <a:t>When the Ohio Responds Registry calls/emails volunteers during the emergency, the system will ask volunteers to indicate their ability to participate in the response. It will also provide you with important details about the event, including where to report.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3066FC-CF9E-4258-93D8-F720B3552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500401-9B26-47DD-88A3-9A3DB300B31D}"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982C78C2-00D4-4B9C-B7A5-E5CFD94672D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F2326853-C33D-4769-9611-8BBE50C5A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course should help you achieve seven learning objectives. These include:</a:t>
            </a:r>
          </a:p>
          <a:p>
            <a:pPr eaLnBrk="1" hangingPunct="1">
              <a:buFontTx/>
              <a:buChar char="•"/>
            </a:pPr>
            <a:r>
              <a:rPr lang="en-US" altLang="en-US" dirty="0">
                <a:latin typeface="Arial" panose="020B0604020202020204" pitchFamily="34" charset="0"/>
                <a:cs typeface="Arial" panose="020B0604020202020204" pitchFamily="34" charset="0"/>
              </a:rPr>
              <a:t>Describing the purpose of the Allen County Medical Reserve Corps, or Allen County MRC.</a:t>
            </a:r>
          </a:p>
          <a:p>
            <a:pPr eaLnBrk="1" hangingPunct="1">
              <a:buFontTx/>
              <a:buChar char="•"/>
            </a:pPr>
            <a:r>
              <a:rPr lang="en-US" altLang="en-US" dirty="0">
                <a:latin typeface="Arial" panose="020B0604020202020204" pitchFamily="34" charset="0"/>
                <a:cs typeface="Arial" panose="020B0604020202020204" pitchFamily="34" charset="0"/>
              </a:rPr>
              <a:t>Identifying when, where, and why volunteers will be asked to respond.</a:t>
            </a:r>
          </a:p>
          <a:p>
            <a:pPr eaLnBrk="1" hangingPunct="1">
              <a:buFontTx/>
              <a:buChar char="•"/>
            </a:pPr>
            <a:r>
              <a:rPr lang="en-US" altLang="en-US" dirty="0">
                <a:latin typeface="Arial" panose="020B0604020202020204" pitchFamily="34" charset="0"/>
                <a:cs typeface="Arial" panose="020B0604020202020204" pitchFamily="34" charset="0"/>
              </a:rPr>
              <a:t>Identifying the steps you and your family should take before an emergency to ensure your personal safety.</a:t>
            </a:r>
          </a:p>
          <a:p>
            <a:pPr eaLnBrk="1" hangingPunct="1">
              <a:buFontTx/>
              <a:buChar char="•"/>
            </a:pPr>
            <a:r>
              <a:rPr lang="en-US" altLang="en-US" dirty="0">
                <a:latin typeface="Arial" panose="020B0604020202020204" pitchFamily="34" charset="0"/>
                <a:cs typeface="Arial" panose="020B0604020202020204" pitchFamily="34" charset="0"/>
              </a:rPr>
              <a:t>You should learn how you would be called to action if needed.</a:t>
            </a:r>
          </a:p>
          <a:p>
            <a:pPr eaLnBrk="1" hangingPunct="1">
              <a:buFontTx/>
              <a:buChar char="•"/>
            </a:pPr>
            <a:r>
              <a:rPr lang="en-US" altLang="en-US" dirty="0">
                <a:latin typeface="Arial" panose="020B0604020202020204" pitchFamily="34" charset="0"/>
                <a:cs typeface="Arial" panose="020B0604020202020204" pitchFamily="34" charset="0"/>
              </a:rPr>
              <a:t>This orientation should explain your role and function as a volunteer. When you have completed it, you should be able to identify what type of role you are likely to play in a response.</a:t>
            </a:r>
          </a:p>
          <a:p>
            <a:pPr eaLnBrk="1" hangingPunct="1">
              <a:buFontTx/>
              <a:buChar char="•"/>
            </a:pPr>
            <a:r>
              <a:rPr lang="en-US" altLang="en-US" dirty="0">
                <a:latin typeface="Arial" panose="020B0604020202020204" pitchFamily="34" charset="0"/>
                <a:cs typeface="Arial" panose="020B0604020202020204" pitchFamily="34" charset="0"/>
              </a:rPr>
              <a:t>You should learn about the management structure used in emergency response efforts and how you fit into it.</a:t>
            </a:r>
          </a:p>
          <a:p>
            <a:pPr eaLnBrk="1" hangingPunct="1">
              <a:buFontTx/>
              <a:buChar char="•"/>
            </a:pPr>
            <a:r>
              <a:rPr lang="en-US" altLang="en-US" dirty="0">
                <a:latin typeface="Arial" panose="020B0604020202020204" pitchFamily="34" charset="0"/>
                <a:cs typeface="Arial" panose="020B0604020202020204" pitchFamily="34" charset="0"/>
              </a:rPr>
              <a:t>And finally, you should become familiar with additional volunteer opportunities, and- if interested- will learn about how to get more involved by becoming a leader in the Allen County MRC.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76B4656-3BE4-44B6-A105-6ED0878AD6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237001-E42E-4FC0-A320-366BC6B83433}" type="slidenum">
              <a:rPr lang="en-US" altLang="en-US"/>
              <a:pPr>
                <a:spcBef>
                  <a:spcPct val="0"/>
                </a:spcBef>
              </a:pPr>
              <a:t>21</a:t>
            </a:fld>
            <a:endParaRPr lang="en-US" altLang="en-US"/>
          </a:p>
        </p:txBody>
      </p:sp>
      <p:sp>
        <p:nvSpPr>
          <p:cNvPr id="60419" name="Rectangle 2">
            <a:extLst>
              <a:ext uri="{FF2B5EF4-FFF2-40B4-BE49-F238E27FC236}">
                <a16:creationId xmlns:a16="http://schemas.microsoft.com/office/drawing/2014/main" id="{96094A6B-CC07-410C-BF29-DC5FE96E302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83A136E-6CAC-40BB-AD9B-A7F92C03CD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2E6B3E3-9130-4399-9463-4F21AC623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164CD0-73E9-409E-B34F-18AC823F3515}" type="slidenum">
              <a:rPr lang="en-US" altLang="en-US"/>
              <a:pPr>
                <a:spcBef>
                  <a:spcPct val="0"/>
                </a:spcBef>
              </a:pPr>
              <a:t>22</a:t>
            </a:fld>
            <a:endParaRPr lang="en-US" altLang="en-US"/>
          </a:p>
        </p:txBody>
      </p:sp>
      <p:sp>
        <p:nvSpPr>
          <p:cNvPr id="62467" name="Rectangle 2">
            <a:extLst>
              <a:ext uri="{FF2B5EF4-FFF2-40B4-BE49-F238E27FC236}">
                <a16:creationId xmlns:a16="http://schemas.microsoft.com/office/drawing/2014/main" id="{6CBA076E-2151-4A3E-84FB-D52CFB59858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325170F-E957-4640-80F1-CA33334FC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In this section we will discuss what the Allen County MRC expects of our Volunteers, the types of roles volunteers may be assigned during an incident, and how this role will be assigned to you.</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F9DBA67-A552-4FEE-8E37-F9598DA8E1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4360BE5-62BB-43C5-9F1B-2E446BDB6FDD}" type="slidenum">
              <a:rPr lang="en-US" altLang="en-US"/>
              <a:pPr>
                <a:spcBef>
                  <a:spcPct val="0"/>
                </a:spcBef>
              </a:pPr>
              <a:t>23</a:t>
            </a:fld>
            <a:endParaRPr lang="en-US" altLang="en-US"/>
          </a:p>
        </p:txBody>
      </p:sp>
      <p:sp>
        <p:nvSpPr>
          <p:cNvPr id="64515" name="Rectangle 2">
            <a:extLst>
              <a:ext uri="{FF2B5EF4-FFF2-40B4-BE49-F238E27FC236}">
                <a16:creationId xmlns:a16="http://schemas.microsoft.com/office/drawing/2014/main" id="{91FE8FF8-766F-4EF8-8C48-27777F545D9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CC20862C-644C-4FA3-9F09-C78DAE214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cs typeface="Arial" panose="020B0604020202020204" pitchFamily="34" charset="0"/>
              </a:rPr>
              <a:t>We ask all volunteers who participate in a response to thoroughly evaluate their ability to respond to an incident. For this reason, we ask Volunteers directly affected by an incident to take care of themselves and their family members. We also ask that volunteers work collaboratively with other members of a team, which could include other Volunteers, and your supervisor. It is important that all volunteers work within their specific function. We will not ask or expect you to perform duties outside your level of comfort and licensure.</a:t>
            </a:r>
          </a:p>
          <a:p>
            <a:pPr eaLnBrk="1" hangingPunct="1">
              <a:buFontTx/>
              <a:buChar char="•"/>
            </a:pPr>
            <a:r>
              <a:rPr lang="en-US" altLang="en-US" dirty="0">
                <a:latin typeface="Arial" panose="020B0604020202020204" pitchFamily="34" charset="0"/>
                <a:cs typeface="Arial" panose="020B0604020202020204" pitchFamily="34" charset="0"/>
              </a:rPr>
              <a:t>Volunteering requires that you keep patient information confidential. Volunteers are expected not to share patient information with those who are not providing direct care to the patient. The law known as HIPAA– the Health Insurance Portability and Accountability Act- applies to all locations where health care is provided. It ensures privacy of the individuals we serve.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5DEAFE3-BCA9-4BB3-B30F-98EEDDEC18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308E1F-CDEC-4115-9008-8F18DDCDE8D9}" type="slidenum">
              <a:rPr lang="en-US" altLang="en-US"/>
              <a:pPr>
                <a:spcBef>
                  <a:spcPct val="0"/>
                </a:spcBef>
              </a:pPr>
              <a:t>24</a:t>
            </a:fld>
            <a:endParaRPr lang="en-US" altLang="en-US"/>
          </a:p>
        </p:txBody>
      </p:sp>
      <p:sp>
        <p:nvSpPr>
          <p:cNvPr id="66563" name="Rectangle 2">
            <a:extLst>
              <a:ext uri="{FF2B5EF4-FFF2-40B4-BE49-F238E27FC236}">
                <a16:creationId xmlns:a16="http://schemas.microsoft.com/office/drawing/2014/main" id="{07806D1F-04B8-46FA-8103-D55FAF45933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00D1233-C4E2-4392-9DBE-84495FCF3C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In addition to response level and leadership volunteers we have volunteers with different skills sets. There are two types of volunteers, those with clinical backgrounds, and those who are not clinically trained. The application you filled out asked for information including contact information, special language skills, medical background, training and or licensure.</a:t>
            </a:r>
          </a:p>
          <a:p>
            <a:pPr eaLnBrk="1" hangingPunct="1">
              <a:buFontTx/>
              <a:buChar char="•"/>
            </a:pPr>
            <a:endParaRPr lang="en-US" altLang="en-US">
              <a:latin typeface="Arial" panose="020B0604020202020204" pitchFamily="34" charset="0"/>
              <a:cs typeface="Arial" panose="020B0604020202020204" pitchFamily="34" charset="0"/>
            </a:endParaRPr>
          </a:p>
          <a:p>
            <a:pPr eaLnBrk="1" hangingPunct="1">
              <a:buFontTx/>
              <a:buChar char="•"/>
            </a:pPr>
            <a:r>
              <a:rPr lang="en-US" altLang="en-US">
                <a:latin typeface="Arial" panose="020B0604020202020204" pitchFamily="34" charset="0"/>
                <a:cs typeface="Arial" panose="020B0604020202020204" pitchFamily="34" charset="0"/>
              </a:rPr>
              <a:t>This information is entered into our database. During a response this information is utilized in order to assign volunteer roles appropriately. Volunteers with medical backgrounds and training include: Licensed Nurses, Doctors, Pharmacists, Allied Health Professionals, Faculty Members, Clinicians, Behavioral health professionals, and others with advanced clinical training and licensure.</a:t>
            </a:r>
          </a:p>
          <a:p>
            <a:pPr eaLnBrk="1" hangingPunct="1">
              <a:buFontTx/>
              <a:buChar char="•"/>
            </a:pPr>
            <a:r>
              <a:rPr lang="en-US" altLang="en-US">
                <a:latin typeface="Arial" panose="020B0604020202020204" pitchFamily="34" charset="0"/>
                <a:cs typeface="Arial" panose="020B0604020202020204" pitchFamily="34" charset="0"/>
              </a:rPr>
              <a:t>Volunteers who are from Non-Medical backgrounds include: Community members, students of various disciplines, people with diverse language skills, administrators and others interested in lending their unique skills to response efforts.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DD3D94B-A9BB-4507-9180-656281A90A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DA1AC7-86A1-4EE0-9AA0-07E008B10C0E}" type="slidenum">
              <a:rPr lang="en-US" altLang="en-US"/>
              <a:pPr>
                <a:spcBef>
                  <a:spcPct val="0"/>
                </a:spcBef>
              </a:pPr>
              <a:t>25</a:t>
            </a:fld>
            <a:endParaRPr lang="en-US" altLang="en-US"/>
          </a:p>
        </p:txBody>
      </p:sp>
      <p:sp>
        <p:nvSpPr>
          <p:cNvPr id="68611" name="Rectangle 2">
            <a:extLst>
              <a:ext uri="{FF2B5EF4-FFF2-40B4-BE49-F238E27FC236}">
                <a16:creationId xmlns:a16="http://schemas.microsoft.com/office/drawing/2014/main" id="{FFC5DA53-F737-46EC-99EB-ABA59810781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F7483995-8D65-4ECD-8BEF-A3A10A1D0C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Now let’s look at some specific roles volunteers might fill. Medical volunteers provide direct and essential services to the community including:</a:t>
            </a:r>
          </a:p>
          <a:p>
            <a:pPr eaLnBrk="1" hangingPunct="1">
              <a:buFontTx/>
              <a:buChar char="•"/>
            </a:pPr>
            <a:r>
              <a:rPr lang="en-US" altLang="en-US">
                <a:latin typeface="Arial" panose="020B0604020202020204" pitchFamily="34" charset="0"/>
                <a:cs typeface="Arial" panose="020B0604020202020204" pitchFamily="34" charset="0"/>
              </a:rPr>
              <a:t>Interviewing and triaging patients, </a:t>
            </a:r>
          </a:p>
          <a:p>
            <a:pPr eaLnBrk="1" hangingPunct="1"/>
            <a:r>
              <a:rPr lang="en-US" altLang="en-US">
                <a:latin typeface="Arial" panose="020B0604020202020204" pitchFamily="34" charset="0"/>
                <a:cs typeface="Arial" panose="020B0604020202020204" pitchFamily="34" charset="0"/>
              </a:rPr>
              <a:t>Dispensing medication or administering vaccinations in a POD, or Point of Dispensing, </a:t>
            </a:r>
          </a:p>
          <a:p>
            <a:pPr eaLnBrk="1" hangingPunct="1">
              <a:buFontTx/>
              <a:buChar char="•"/>
            </a:pPr>
            <a:r>
              <a:rPr lang="en-US" altLang="en-US">
                <a:latin typeface="Arial" panose="020B0604020202020204" pitchFamily="34" charset="0"/>
                <a:cs typeface="Arial" panose="020B0604020202020204" pitchFamily="34" charset="0"/>
              </a:rPr>
              <a:t>Providing medical interpretation, or assisting other medical personnel with response activities.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C5D0A77-14DC-4D2B-9826-BFD920C6B1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53A5A6-FF75-4F9B-9D1C-85A6DE00F538}" type="slidenum">
              <a:rPr lang="en-US" altLang="en-US"/>
              <a:pPr>
                <a:spcBef>
                  <a:spcPct val="0"/>
                </a:spcBef>
              </a:pPr>
              <a:t>26</a:t>
            </a:fld>
            <a:endParaRPr lang="en-US" altLang="en-US"/>
          </a:p>
        </p:txBody>
      </p:sp>
      <p:sp>
        <p:nvSpPr>
          <p:cNvPr id="70659" name="Rectangle 2">
            <a:extLst>
              <a:ext uri="{FF2B5EF4-FFF2-40B4-BE49-F238E27FC236}">
                <a16:creationId xmlns:a16="http://schemas.microsoft.com/office/drawing/2014/main" id="{CE2F8AD7-AD21-4F85-949E-E011A56A678D}"/>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9DA6E41-6661-426C-817A-57124988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Non-Medical Volunteers are also a critical part of response efforts. Each non-medical volunteer performs an important function by supporting key elements of a response.</a:t>
            </a:r>
          </a:p>
          <a:p>
            <a:pPr eaLnBrk="1" hangingPunct="1"/>
            <a:r>
              <a:rPr lang="en-US" altLang="en-US">
                <a:latin typeface="Arial" panose="020B0604020202020204" pitchFamily="34" charset="0"/>
                <a:cs typeface="Arial" panose="020B0604020202020204" pitchFamily="34" charset="0"/>
              </a:rPr>
              <a:t>Some of these roles include assisting with clinic or POD operations: Registering patients, assisting in patient flow into a clinic or POD site, or monitoring lines patients are standing in, providing patients with education about the incident, the process as they move through the clinic or POD, or distributing fact-sheets about certain illnesses to patients. Providing language translation to patients who are non-English speaking is another important role for non-clinical Volunteers. Volunteers with clerical and computer skills will also be beneficial to the response effort.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8525ED4-C33B-4677-A100-A64278A66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28A638-C01B-474A-A921-61BBF006AE48}" type="slidenum">
              <a:rPr lang="en-US" altLang="en-US"/>
              <a:pPr>
                <a:spcBef>
                  <a:spcPct val="0"/>
                </a:spcBef>
              </a:pPr>
              <a:t>27</a:t>
            </a:fld>
            <a:endParaRPr lang="en-US" altLang="en-US"/>
          </a:p>
        </p:txBody>
      </p:sp>
      <p:sp>
        <p:nvSpPr>
          <p:cNvPr id="72707" name="Rectangle 2">
            <a:extLst>
              <a:ext uri="{FF2B5EF4-FFF2-40B4-BE49-F238E27FC236}">
                <a16:creationId xmlns:a16="http://schemas.microsoft.com/office/drawing/2014/main" id="{612CF662-807E-4A6D-9432-3A4C9617B75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74E7540-84A3-4104-A2CA-7B599F5A8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The operations phase is the phase of the process where the actual volunteer service takes place. There are some things you should do to ensure your comfort during a response. Be sure to dress comfortably, wear long pants and closed toe shoes, such as sneakers or boots. Comfortable shoes are a must- you may be asked to stand for long periods of time. Bring any personal items you may need, such as medication or eyeglasses. Your MRC ID will be absolutely necessary to volunteer with the response. Please bring them with you.</a:t>
            </a:r>
          </a:p>
          <a:p>
            <a:pPr eaLnBrk="1" hangingPunct="1"/>
            <a:r>
              <a:rPr lang="en-US" altLang="en-US" dirty="0">
                <a:latin typeface="Arial" panose="020B0604020202020204" pitchFamily="34" charset="0"/>
                <a:cs typeface="Arial" panose="020B0604020202020204" pitchFamily="34" charset="0"/>
              </a:rPr>
              <a:t>Please remember that security will be provided at the response site, and that Allen County MRC volunteers may not bring any weapons into the response setting. This rule will be enforced, and volunteer dismissal may ensue if this rule is broken.</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Volunteer shifts are typically 8-12 hours long so food and drink will be provided on site. The operations phase is the phase of the process where the actual volunteer service takes place. There are some things you should do to ensure your comfort during a response. Be sure to dress comfortably, wear long pants and closed toe shoes, such as sneakers or boots. Comfortable shoes are a must- you may be asked to stand for long periods of time. Bring any personal items you may need, such as medication or eyeglasses. Your MRC ID will be absolutely necessary to volunteer with the response. Please bring them with you.</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D02FFB4-1953-49BA-882F-1771B4BBFF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9996D24-1668-401F-A589-95E2372A983F}" type="slidenum">
              <a:rPr lang="en-US" altLang="en-US"/>
              <a:pPr>
                <a:spcBef>
                  <a:spcPct val="0"/>
                </a:spcBef>
              </a:pPr>
              <a:t>28</a:t>
            </a:fld>
            <a:endParaRPr lang="en-US" altLang="en-US"/>
          </a:p>
        </p:txBody>
      </p:sp>
      <p:sp>
        <p:nvSpPr>
          <p:cNvPr id="74755" name="Rectangle 2">
            <a:extLst>
              <a:ext uri="{FF2B5EF4-FFF2-40B4-BE49-F238E27FC236}">
                <a16:creationId xmlns:a16="http://schemas.microsoft.com/office/drawing/2014/main" id="{61204CC8-71B7-4FC5-9ED8-1CB4C3EB86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Remember, your decision to participate in response efforts is voluntary. When you receive a request for assistance, evaluate whether you are in a position to help.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The Allen County MRC understands that your primary responsibilities lie with your family and employer. If your employer needs your help during an emergency, the Allen County MRC understands that you may not be able to serve with our organization during the emergency. Depending on the type of emergency, social and community activities, or even work obligations, may be cancelled, so your usual amount of free time may increase in certain cases.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If you rely on public transportation for travel, please consider the availability and frequency of these services, and watch the news for potential additional mass transportation options. If you feel that you are able to help, notify your family of your intentions. The next step is to report to the site at the time and place specified in the alert. Know that everything you need, including supplies and training, should be provided to you when you arrive.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E48E1EE-0FFE-433C-A37A-8E46529495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CDB80D-F199-4896-A056-639AAB769579}" type="slidenum">
              <a:rPr lang="en-US" altLang="en-US"/>
              <a:pPr>
                <a:spcBef>
                  <a:spcPct val="0"/>
                </a:spcBef>
              </a:pPr>
              <a:t>29</a:t>
            </a:fld>
            <a:endParaRPr lang="en-US" altLang="en-US"/>
          </a:p>
        </p:txBody>
      </p:sp>
      <p:sp>
        <p:nvSpPr>
          <p:cNvPr id="76803" name="Rectangle 2">
            <a:extLst>
              <a:ext uri="{FF2B5EF4-FFF2-40B4-BE49-F238E27FC236}">
                <a16:creationId xmlns:a16="http://schemas.microsoft.com/office/drawing/2014/main" id="{0B5E9918-18F4-4F3E-B258-6998E472D2A8}"/>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308CA15-AD17-4FD9-8AD7-7C8D9A65B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Please remember that security will be provided at the response site, and that Allen County MRC volunteers may not bring any weapons into the response setting. This rule will be enforced, and volunteer dismissal may ensue if this rule is broken.</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01D269A3-D673-45F5-9808-A9A1AC8062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3171BD-E63F-4E98-B819-70277042C473}" type="slidenum">
              <a:rPr lang="en-US" altLang="en-US"/>
              <a:pPr>
                <a:spcBef>
                  <a:spcPct val="0"/>
                </a:spcBef>
              </a:pPr>
              <a:t>30</a:t>
            </a:fld>
            <a:endParaRPr lang="en-US" altLang="en-US"/>
          </a:p>
        </p:txBody>
      </p:sp>
      <p:sp>
        <p:nvSpPr>
          <p:cNvPr id="78851" name="Rectangle 2">
            <a:extLst>
              <a:ext uri="{FF2B5EF4-FFF2-40B4-BE49-F238E27FC236}">
                <a16:creationId xmlns:a16="http://schemas.microsoft.com/office/drawing/2014/main" id="{3A241CC7-C5B3-4045-A872-7BE06B8001F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17467BD-EE4A-4B5A-A30D-652FA2FE3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POD procedures will vary for different types of emergencies, so pre-event training for all volunteers is not practical. Just-In-Time training ensures that specific procedures are fresh in your mind.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All Allen County MRC volunteers are provided with Just-in-Time training at a centralized location or at the POD site before assisting in an event. This Just-in-time training serves as an orientation, and lets you meet other volunteers in your unit. Training should give you the appropriate background you need in order to safely and effectively participate in a response.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All emergency response in Allen County operates from a centralized command system. For the purposes of your volunteer service, you should report to only one supervisor within your unit. That supervisor should be introduced to you at the time of the training. All POD volunteers will receive preventative medicine or vaccine if needed.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6DDE9F7-C61E-44B2-A932-23451FFD2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C1CCDF-84CD-4843-8752-B322896D7F34}"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3B1FB2BF-22E8-49D4-AD5B-2742DEA090C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49B5EBA-B4BE-40A2-924A-A7173682D9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4ACDD49-BD91-4757-96F7-23286F108A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3F4BBE3-D9F2-4AD1-B6BD-64E33DB06813}" type="slidenum">
              <a:rPr lang="en-US" altLang="en-US"/>
              <a:pPr>
                <a:spcBef>
                  <a:spcPct val="0"/>
                </a:spcBef>
              </a:pPr>
              <a:t>31</a:t>
            </a:fld>
            <a:endParaRPr lang="en-US" altLang="en-US"/>
          </a:p>
        </p:txBody>
      </p:sp>
      <p:sp>
        <p:nvSpPr>
          <p:cNvPr id="80899" name="Rectangle 2">
            <a:extLst>
              <a:ext uri="{FF2B5EF4-FFF2-40B4-BE49-F238E27FC236}">
                <a16:creationId xmlns:a16="http://schemas.microsoft.com/office/drawing/2014/main" id="{C6DBECFC-DF70-4A9F-9A72-C8DA6C5FCBAA}"/>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D675897-C5FC-48EC-B37C-518C92A27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This phase takes place when your volunteer services are no longer needed. During a disaster, if your availability permits you may be asked to serve for more than one shift. Deactivation occurs after you have served your last shift.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E18A47F-3F68-4832-90C7-490F3C2107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F7C9C0-4DBD-41B0-BD04-060F093A7556}" type="slidenum">
              <a:rPr lang="en-US" altLang="en-US"/>
              <a:pPr>
                <a:spcBef>
                  <a:spcPct val="0"/>
                </a:spcBef>
              </a:pPr>
              <a:t>32</a:t>
            </a:fld>
            <a:endParaRPr lang="en-US" altLang="en-US"/>
          </a:p>
        </p:txBody>
      </p:sp>
      <p:sp>
        <p:nvSpPr>
          <p:cNvPr id="82947" name="Rectangle 2">
            <a:extLst>
              <a:ext uri="{FF2B5EF4-FFF2-40B4-BE49-F238E27FC236}">
                <a16:creationId xmlns:a16="http://schemas.microsoft.com/office/drawing/2014/main" id="{1F41D3B6-09A7-4B03-BEDD-8B0C408DA237}"/>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86982CA-74F4-4DC6-85F3-8190F5A162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This phase occurs after the disaster is over. We will be gathering feedback and information from all volunteers who respond to the event to collect their thoughts on the Allen County MRC process, as well as to evaluated what worked and didn’t work about the response effort. This is the time to let us know if you have any future needs that have not been met. This may take the form of an interview, a survey, or a focus group session, and will assist in improving the future success of the MRC program.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678165B-86D0-4DAF-B29B-2EF47CEF4D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8D3129-C92D-4FE2-B798-10BBD05E72F7}" type="slidenum">
              <a:rPr lang="en-US" altLang="en-US"/>
              <a:pPr>
                <a:spcBef>
                  <a:spcPct val="0"/>
                </a:spcBef>
              </a:pPr>
              <a:t>33</a:t>
            </a:fld>
            <a:endParaRPr lang="en-US" altLang="en-US"/>
          </a:p>
        </p:txBody>
      </p:sp>
      <p:sp>
        <p:nvSpPr>
          <p:cNvPr id="84995" name="Rectangle 2">
            <a:extLst>
              <a:ext uri="{FF2B5EF4-FFF2-40B4-BE49-F238E27FC236}">
                <a16:creationId xmlns:a16="http://schemas.microsoft.com/office/drawing/2014/main" id="{A698087B-DC3A-40AD-8D6B-3513095630D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CE579B65-9B28-4429-80AA-5DC23968D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latin typeface="Century Gothic" panose="020B0502020202020204" pitchFamily="34" charset="0"/>
                <a:cs typeface="Arial" panose="020B0604020202020204" pitchFamily="34" charset="0"/>
              </a:rPr>
              <a:t>In this section we will discuss the management tools used during an emergency response.</a:t>
            </a:r>
          </a:p>
          <a:p>
            <a:pPr eaLnBrk="1" hangingPunct="1"/>
            <a:r>
              <a:rPr lang="en-US" altLang="en-US" sz="1000">
                <a:latin typeface="Century Gothic" panose="020B0502020202020204" pitchFamily="34" charset="0"/>
                <a:cs typeface="Arial" panose="020B0604020202020204" pitchFamily="34" charset="0"/>
              </a:rPr>
              <a:t>You should learn the basic components of the management tool, called the Incident Command System, and how it applies to you. Scene safety is an important element of the Incident Command System. You should learn proper scene safety and reporting procedures that you should use during an emergency response.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D51B577-9773-4B96-B4A8-563C19E67A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087FCC-3B10-4C8D-A8C1-C1D32C7766A1}" type="slidenum">
              <a:rPr lang="en-US" altLang="en-US"/>
              <a:pPr>
                <a:spcBef>
                  <a:spcPct val="0"/>
                </a:spcBef>
              </a:pPr>
              <a:t>34</a:t>
            </a:fld>
            <a:endParaRPr lang="en-US" altLang="en-US"/>
          </a:p>
        </p:txBody>
      </p:sp>
      <p:sp>
        <p:nvSpPr>
          <p:cNvPr id="87043" name="Rectangle 2">
            <a:extLst>
              <a:ext uri="{FF2B5EF4-FFF2-40B4-BE49-F238E27FC236}">
                <a16:creationId xmlns:a16="http://schemas.microsoft.com/office/drawing/2014/main" id="{68A0EE11-B3A2-4936-ACAF-F16689408C4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3D910938-A782-4041-858E-2E5526CC8D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incident command system, or ICS for short, is used to prepare for and respond to emergencies</a:t>
            </a:r>
            <a:r>
              <a:rPr lang="en-US" altLang="en-US" b="1">
                <a:latin typeface="Arial" panose="020B0604020202020204" pitchFamily="34" charset="0"/>
                <a:cs typeface="Arial" panose="020B0604020202020204" pitchFamily="34" charset="0"/>
              </a:rPr>
              <a:t>. It is used by all emergency response agencies and provides a common language for all responders- so that miscommunications are kept to a minimum</a:t>
            </a:r>
            <a:r>
              <a:rPr lang="en-US" altLang="en-US">
                <a:latin typeface="Arial" panose="020B0604020202020204" pitchFamily="34" charset="0"/>
                <a:cs typeface="Arial" panose="020B0604020202020204" pitchFamily="34" charset="0"/>
              </a:rPr>
              <a:t>. </a:t>
            </a:r>
            <a:r>
              <a:rPr lang="en-US" altLang="en-US" sz="1600" b="1">
                <a:latin typeface="Arial" panose="020B0604020202020204" pitchFamily="34" charset="0"/>
                <a:cs typeface="Arial" panose="020B0604020202020204" pitchFamily="34" charset="0"/>
              </a:rPr>
              <a:t>It also outlines a clear reporting structure which provides support- and creates accountability- for all members of the response team.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1CF7CD4-32FD-4133-BEB8-70C2F0541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9C973A-C53F-44DF-9186-6C173BEE907D}" type="slidenum">
              <a:rPr lang="en-US" altLang="en-US"/>
              <a:pPr>
                <a:spcBef>
                  <a:spcPct val="0"/>
                </a:spcBef>
              </a:pPr>
              <a:t>35</a:t>
            </a:fld>
            <a:endParaRPr lang="en-US" altLang="en-US"/>
          </a:p>
        </p:txBody>
      </p:sp>
      <p:sp>
        <p:nvSpPr>
          <p:cNvPr id="89091" name="Rectangle 2">
            <a:extLst>
              <a:ext uri="{FF2B5EF4-FFF2-40B4-BE49-F238E27FC236}">
                <a16:creationId xmlns:a16="http://schemas.microsoft.com/office/drawing/2014/main" id="{9E2F5E66-EA2C-4F4B-9B7A-00958711670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AD0F66E-A739-4B6E-87AC-6018C4E273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incident command system consists of several key positions shown on this slide.</a:t>
            </a:r>
          </a:p>
          <a:p>
            <a:pPr eaLnBrk="1" hangingPunct="1"/>
            <a:r>
              <a:rPr lang="en-US" altLang="en-US">
                <a:latin typeface="Arial" panose="020B0604020202020204" pitchFamily="34" charset="0"/>
                <a:cs typeface="Arial" panose="020B0604020202020204" pitchFamily="34" charset="0"/>
              </a:rPr>
              <a:t>These are not roles that response level volunteers should be tasked with; however it's important to know about the management structure under which you should operate.</a:t>
            </a:r>
          </a:p>
          <a:p>
            <a:pPr eaLnBrk="1" hangingPunct="1">
              <a:buFontTx/>
              <a:buChar char="•"/>
            </a:pPr>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Incident Commander </a:t>
            </a:r>
            <a:r>
              <a:rPr lang="en-US" altLang="en-US">
                <a:latin typeface="Arial" panose="020B0604020202020204" pitchFamily="34" charset="0"/>
                <a:cs typeface="Arial" panose="020B0604020202020204" pitchFamily="34" charset="0"/>
              </a:rPr>
              <a:t>oversees the entire response. </a:t>
            </a:r>
          </a:p>
          <a:p>
            <a:pPr eaLnBrk="1" hangingPunct="1">
              <a:buFontTx/>
              <a:buChar char="•"/>
            </a:pPr>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Safety Officer </a:t>
            </a:r>
            <a:r>
              <a:rPr lang="en-US" altLang="en-US">
                <a:latin typeface="Arial" panose="020B0604020202020204" pitchFamily="34" charset="0"/>
                <a:cs typeface="Arial" panose="020B0604020202020204" pitchFamily="34" charset="0"/>
              </a:rPr>
              <a:t>ensures that all activities occurring are safe for volunteers and the responders. </a:t>
            </a:r>
          </a:p>
          <a:p>
            <a:pPr eaLnBrk="1" hangingPunct="1">
              <a:buFontTx/>
              <a:buChar char="•"/>
            </a:pPr>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Public Information Officer </a:t>
            </a:r>
            <a:r>
              <a:rPr lang="en-US" altLang="en-US">
                <a:latin typeface="Arial" panose="020B0604020202020204" pitchFamily="34" charset="0"/>
                <a:cs typeface="Arial" panose="020B0604020202020204" pitchFamily="34" charset="0"/>
              </a:rPr>
              <a:t>is tasked with coordinating information to the media and the public. </a:t>
            </a:r>
          </a:p>
          <a:p>
            <a:pPr eaLnBrk="1" hangingPunct="1">
              <a:buFontTx/>
              <a:buChar char="•"/>
            </a:pPr>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Liaison Officer </a:t>
            </a:r>
            <a:r>
              <a:rPr lang="en-US" altLang="en-US">
                <a:latin typeface="Arial" panose="020B0604020202020204" pitchFamily="34" charset="0"/>
                <a:cs typeface="Arial" panose="020B0604020202020204" pitchFamily="34" charset="0"/>
              </a:rPr>
              <a:t>coordinates with other response agencies. </a:t>
            </a:r>
          </a:p>
          <a:p>
            <a:pPr eaLnBrk="1" hangingPunct="1"/>
            <a:r>
              <a:rPr lang="en-US" altLang="en-US">
                <a:latin typeface="Arial" panose="020B0604020202020204" pitchFamily="34" charset="0"/>
                <a:cs typeface="Arial" panose="020B0604020202020204" pitchFamily="34" charset="0"/>
              </a:rPr>
              <a:t>The remaining positions, called section chiefs, can be summarized quite simply- </a:t>
            </a:r>
          </a:p>
          <a:p>
            <a:pPr eaLnBrk="1" hangingPunct="1">
              <a:buFontTx/>
              <a:buChar char="•"/>
            </a:pPr>
            <a:r>
              <a:rPr lang="en-US" altLang="en-US">
                <a:latin typeface="Arial" panose="020B0604020202020204" pitchFamily="34" charset="0"/>
                <a:cs typeface="Arial" panose="020B0604020202020204" pitchFamily="34" charset="0"/>
              </a:rPr>
              <a:t>Operations- carries out the response. </a:t>
            </a:r>
          </a:p>
          <a:p>
            <a:pPr eaLnBrk="1" hangingPunct="1">
              <a:buFontTx/>
              <a:buChar char="•"/>
            </a:pPr>
            <a:r>
              <a:rPr lang="en-US" altLang="en-US">
                <a:latin typeface="Arial" panose="020B0604020202020204" pitchFamily="34" charset="0"/>
                <a:cs typeface="Arial" panose="020B0604020202020204" pitchFamily="34" charset="0"/>
              </a:rPr>
              <a:t>Planning- anticipates what could be needed in the coming hours or days.</a:t>
            </a:r>
          </a:p>
          <a:p>
            <a:pPr eaLnBrk="1" hangingPunct="1">
              <a:buFontTx/>
              <a:buChar char="•"/>
            </a:pPr>
            <a:r>
              <a:rPr lang="en-US" altLang="en-US">
                <a:latin typeface="Arial" panose="020B0604020202020204" pitchFamily="34" charset="0"/>
                <a:cs typeface="Arial" panose="020B0604020202020204" pitchFamily="34" charset="0"/>
              </a:rPr>
              <a:t>Logistic- supplies operations with everything they need to carry out the response.</a:t>
            </a:r>
          </a:p>
          <a:p>
            <a:pPr eaLnBrk="1" hangingPunct="1">
              <a:buFontTx/>
              <a:buChar char="•"/>
            </a:pPr>
            <a:r>
              <a:rPr lang="en-US" altLang="en-US">
                <a:latin typeface="Arial" panose="020B0604020202020204" pitchFamily="34" charset="0"/>
                <a:cs typeface="Arial" panose="020B0604020202020204" pitchFamily="34" charset="0"/>
              </a:rPr>
              <a:t>Finance- tracks what is spent on the response.</a:t>
            </a:r>
          </a:p>
          <a:p>
            <a:pPr eaLnBrk="1" hangingPunct="1"/>
            <a:r>
              <a:rPr lang="en-US" altLang="en-US">
                <a:latin typeface="Arial" panose="020B0604020202020204" pitchFamily="34" charset="0"/>
                <a:cs typeface="Arial" panose="020B0604020202020204" pitchFamily="34" charset="0"/>
              </a:rPr>
              <a:t>Allen County MRC volunteers should work under the operations or logistics section chiefs carrying out the response or providing support for it.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7407A60-DC23-4CC8-A438-A97C7E80054F}"/>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225C8A5E-680F-46E8-BA62-CF4C29348B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1140" name="Slide Number Placeholder 3">
            <a:extLst>
              <a:ext uri="{FF2B5EF4-FFF2-40B4-BE49-F238E27FC236}">
                <a16:creationId xmlns:a16="http://schemas.microsoft.com/office/drawing/2014/main" id="{3B9BF252-8D9F-4399-94D4-864A2A263F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A81318-FB7C-4CEE-9290-6719DC3DAF6A}" type="slidenum">
              <a:rPr lang="en-US" altLang="en-US"/>
              <a:pPr>
                <a:spcBef>
                  <a:spcPct val="0"/>
                </a:spcBef>
              </a:pPr>
              <a:t>36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9AFFA28-3F58-4EE9-8696-ABD2F16D3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D997CF-04EF-4E00-968A-46B0F5C121C7}" type="slidenum">
              <a:rPr lang="en-US" altLang="en-US"/>
              <a:pPr>
                <a:spcBef>
                  <a:spcPct val="0"/>
                </a:spcBef>
              </a:pPr>
              <a:t>37</a:t>
            </a:fld>
            <a:endParaRPr lang="en-US" altLang="en-US"/>
          </a:p>
        </p:txBody>
      </p:sp>
      <p:sp>
        <p:nvSpPr>
          <p:cNvPr id="93187" name="Rectangle 2">
            <a:extLst>
              <a:ext uri="{FF2B5EF4-FFF2-40B4-BE49-F238E27FC236}">
                <a16:creationId xmlns:a16="http://schemas.microsoft.com/office/drawing/2014/main" id="{9F3308B2-1DE5-4A90-94B2-0E309902F23D}"/>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5419EA26-A812-47BB-A4E7-B5060E0B6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ICS works during emergencies because it addresses the most common problems encountered during an emergency response: poor communications and lack of clear authority. Provides structure for integrating with other responding agencies, because all emergency response agencies use the same ICS system to prepare for and respond to emergencies. </a:t>
            </a:r>
          </a:p>
          <a:p>
            <a:pPr eaLnBrk="1" hangingPunct="1"/>
            <a:r>
              <a:rPr lang="en-US" altLang="en-US">
                <a:latin typeface="Arial" panose="020B0604020202020204" pitchFamily="34" charset="0"/>
                <a:cs typeface="Arial" panose="020B0604020202020204" pitchFamily="34" charset="0"/>
              </a:rPr>
              <a:t>Important to minimize agency-specific jargon</a:t>
            </a:r>
          </a:p>
          <a:p>
            <a:pPr eaLnBrk="1" hangingPunct="1"/>
            <a:r>
              <a:rPr lang="en-US" altLang="en-US">
                <a:latin typeface="Arial" panose="020B0604020202020204" pitchFamily="34" charset="0"/>
                <a:cs typeface="Arial" panose="020B0604020202020204" pitchFamily="34" charset="0"/>
              </a:rPr>
              <a:t>Emergencies require standardized methods for:</a:t>
            </a:r>
          </a:p>
          <a:p>
            <a:pPr lvl="1" eaLnBrk="1" hangingPunct="1">
              <a:buFontTx/>
              <a:buChar char="•"/>
            </a:pPr>
            <a:r>
              <a:rPr lang="en-US" altLang="en-US">
                <a:latin typeface="Arial" panose="020B0604020202020204" pitchFamily="34" charset="0"/>
                <a:cs typeface="Arial" panose="020B0604020202020204" pitchFamily="34" charset="0"/>
              </a:rPr>
              <a:t>Evaluating the incident</a:t>
            </a:r>
          </a:p>
          <a:p>
            <a:pPr lvl="1" eaLnBrk="1" hangingPunct="1">
              <a:buFontTx/>
              <a:buChar char="•"/>
            </a:pPr>
            <a:r>
              <a:rPr lang="en-US" altLang="en-US">
                <a:latin typeface="Arial" panose="020B0604020202020204" pitchFamily="34" charset="0"/>
                <a:cs typeface="Arial" panose="020B0604020202020204" pitchFamily="34" charset="0"/>
              </a:rPr>
              <a:t>Reporting the information</a:t>
            </a:r>
          </a:p>
          <a:p>
            <a:pPr lvl="1" eaLnBrk="1" hangingPunct="1">
              <a:buFontTx/>
              <a:buChar char="•"/>
            </a:pPr>
            <a:r>
              <a:rPr lang="en-US" altLang="en-US">
                <a:latin typeface="Arial" panose="020B0604020202020204" pitchFamily="34" charset="0"/>
                <a:cs typeface="Arial" panose="020B0604020202020204" pitchFamily="34" charset="0"/>
              </a:rPr>
              <a:t>Responding to the victims</a:t>
            </a:r>
          </a:p>
          <a:p>
            <a:pPr eaLnBrk="1" hangingPunct="1"/>
            <a:r>
              <a:rPr lang="en-US" altLang="en-US">
                <a:latin typeface="Arial" panose="020B0604020202020204" pitchFamily="34" charset="0"/>
                <a:cs typeface="Arial" panose="020B0604020202020204" pitchFamily="34" charset="0"/>
              </a:rPr>
              <a:t>ICS provides a very specific reporting structure so that each responder knows what they are responsible for and whom to report. This also assures that adequate communications occur between volunteer responders, among responding agencies, and with the media.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C54C3FA2-90A6-4150-B5E3-7A1CD025B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9DA52E-BC49-4CB3-9122-7DE0A1BE7B89}" type="slidenum">
              <a:rPr lang="en-US" altLang="en-US"/>
              <a:pPr>
                <a:spcBef>
                  <a:spcPct val="0"/>
                </a:spcBef>
              </a:pPr>
              <a:t>38</a:t>
            </a:fld>
            <a:endParaRPr lang="en-US" altLang="en-US"/>
          </a:p>
        </p:txBody>
      </p:sp>
      <p:sp>
        <p:nvSpPr>
          <p:cNvPr id="95235" name="Rectangle 2">
            <a:extLst>
              <a:ext uri="{FF2B5EF4-FFF2-40B4-BE49-F238E27FC236}">
                <a16:creationId xmlns:a16="http://schemas.microsoft.com/office/drawing/2014/main" id="{8F01100D-D5C8-41C8-9549-4128CED54E80}"/>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56DB545-711A-4464-A2DF-191DE2CD6B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DCF2055-C321-434B-89EB-C8EB7E675C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C586FA-ED56-447F-B687-4EE880ED3098}" type="slidenum">
              <a:rPr lang="en-US" altLang="en-US"/>
              <a:pPr>
                <a:spcBef>
                  <a:spcPct val="0"/>
                </a:spcBef>
              </a:pPr>
              <a:t>39</a:t>
            </a:fld>
            <a:endParaRPr lang="en-US" altLang="en-US"/>
          </a:p>
        </p:txBody>
      </p:sp>
      <p:sp>
        <p:nvSpPr>
          <p:cNvPr id="97283" name="Rectangle 2">
            <a:extLst>
              <a:ext uri="{FF2B5EF4-FFF2-40B4-BE49-F238E27FC236}">
                <a16:creationId xmlns:a16="http://schemas.microsoft.com/office/drawing/2014/main" id="{AF5347FF-343B-439B-AB25-53CF43DDC2D1}"/>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AF738EF-5754-4054-8E5A-E616DC85C1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ICS keeps volunteers- and the people we serve- safe.</a:t>
            </a:r>
          </a:p>
          <a:p>
            <a:pPr eaLnBrk="1" hangingPunct="1"/>
            <a:r>
              <a:rPr lang="en-US" altLang="en-US">
                <a:latin typeface="Arial" panose="020B0604020202020204" pitchFamily="34" charset="0"/>
                <a:cs typeface="Arial" panose="020B0604020202020204" pitchFamily="34" charset="0"/>
              </a:rPr>
              <a:t>ICS creates a system where you will answer to one person, you stay within your assigned role, do what you are assigned to do within that role, and you know how to do it.</a:t>
            </a:r>
          </a:p>
          <a:p>
            <a:pPr eaLnBrk="1" hangingPunct="1"/>
            <a:r>
              <a:rPr lang="en-US" altLang="en-US">
                <a:latin typeface="Arial" panose="020B0604020202020204" pitchFamily="34" charset="0"/>
                <a:cs typeface="Arial" panose="020B0604020202020204" pitchFamily="34" charset="0"/>
              </a:rPr>
              <a:t>As part of the reporting structure, you should not start a new role, leave your old role, or leave the clinic or POD without first speaking with your supervisor. It is essential that all personnel at a response follow these basic rules in order to assist in a unified response.</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3D32978-8C80-4A45-8810-12787C786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9C8607-1515-4205-A87C-BDA926C0A45D}" type="slidenum">
              <a:rPr lang="en-US" altLang="en-US"/>
              <a:pPr>
                <a:spcBef>
                  <a:spcPct val="0"/>
                </a:spcBef>
              </a:pPr>
              <a:t>40</a:t>
            </a:fld>
            <a:endParaRPr lang="en-US" altLang="en-US"/>
          </a:p>
        </p:txBody>
      </p:sp>
      <p:sp>
        <p:nvSpPr>
          <p:cNvPr id="99331" name="Rectangle 2">
            <a:extLst>
              <a:ext uri="{FF2B5EF4-FFF2-40B4-BE49-F238E27FC236}">
                <a16:creationId xmlns:a16="http://schemas.microsoft.com/office/drawing/2014/main" id="{2A73FBDA-FAA9-4C30-8F8C-75AE64BCDCB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88B94A5A-CA31-4FB7-8DC9-0141131235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For your safety, and the safety of others, it is important that you follow the pre-established incident management structure. It is also important that you do not leave your assigned area without first notifying your supervisor. Also, remember to monitor how you’re feeling and be sure to let your supervisor know when you need to take a break.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481DC64-2E72-445D-9603-AD882D72B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EFF7EB4-FA54-45B5-A366-30DE7F9550F6}"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id="{A4DB880D-889A-4F60-B981-D42F335B149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761B8BD6-3F40-480E-81D2-6BF82F0695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image shows potential volunteers opportunities throughout the US that fall under the Citizens Corp umbrella. Allen County currently has an MRC and VIPS program. </a:t>
            </a:r>
          </a:p>
          <a:p>
            <a:pPr eaLnBrk="1" hangingPunct="1"/>
            <a:endParaRPr lang="en-US" altLang="en-US" u="sng" dirty="0">
              <a:latin typeface="Arial" panose="020B0604020202020204" pitchFamily="34" charset="0"/>
              <a:cs typeface="Arial" panose="020B0604020202020204" pitchFamily="34" charset="0"/>
            </a:endParaRPr>
          </a:p>
          <a:p>
            <a:pPr eaLnBrk="1" hangingPunct="1">
              <a:buFontTx/>
              <a:buChar char="•"/>
            </a:pPr>
            <a:r>
              <a:rPr lang="en-US" altLang="en-US" u="sng" dirty="0">
                <a:latin typeface="Arial" panose="020B0604020202020204" pitchFamily="34" charset="0"/>
                <a:cs typeface="Arial" panose="020B0604020202020204" pitchFamily="34" charset="0"/>
              </a:rPr>
              <a:t>Citizen Corps: </a:t>
            </a:r>
            <a:r>
              <a:rPr lang="en-US" altLang="en-US" dirty="0">
                <a:latin typeface="Arial" panose="020B0604020202020204" pitchFamily="34" charset="0"/>
                <a:cs typeface="Arial" panose="020B0604020202020204" pitchFamily="34" charset="0"/>
              </a:rPr>
              <a:t>(as the umbrella organization) was started in 2002 largely in response to the attacks on 9/11. The federal administration at the time felt citizens needed a program that was two-fold: 1. prepared them as individuals and 2. created a registry of pre-trained and pre-credentialed volunteers</a:t>
            </a:r>
          </a:p>
          <a:p>
            <a:pPr eaLnBrk="1" hangingPunct="1">
              <a:buFontTx/>
              <a:buChar char="•"/>
            </a:pPr>
            <a:r>
              <a:rPr lang="en-US" altLang="en-US" u="sng" dirty="0">
                <a:latin typeface="Arial" panose="020B0604020202020204" pitchFamily="34" charset="0"/>
                <a:cs typeface="Arial" panose="020B0604020202020204" pitchFamily="34" charset="0"/>
              </a:rPr>
              <a:t>Fire Corps</a:t>
            </a:r>
            <a:r>
              <a:rPr lang="en-US" altLang="en-US" dirty="0">
                <a:latin typeface="Arial" panose="020B0604020202020204" pitchFamily="34" charset="0"/>
                <a:cs typeface="Arial" panose="020B0604020202020204" pitchFamily="34" charset="0"/>
              </a:rPr>
              <a:t>: is a corps of volunteers who support the fire departments in non emergency response activities</a:t>
            </a:r>
          </a:p>
          <a:p>
            <a:pPr eaLnBrk="1" hangingPunct="1">
              <a:buFontTx/>
              <a:buChar char="•"/>
            </a:pPr>
            <a:r>
              <a:rPr lang="en-US" altLang="en-US" u="sng" dirty="0">
                <a:latin typeface="Arial" panose="020B0604020202020204" pitchFamily="34" charset="0"/>
                <a:cs typeface="Arial" panose="020B0604020202020204" pitchFamily="34" charset="0"/>
              </a:rPr>
              <a:t>VIPS or Volunteers in Police Service </a:t>
            </a:r>
            <a:r>
              <a:rPr lang="en-US" altLang="en-US" dirty="0">
                <a:latin typeface="Arial" panose="020B0604020202020204" pitchFamily="34" charset="0"/>
                <a:cs typeface="Arial" panose="020B0604020202020204" pitchFamily="34" charset="0"/>
              </a:rPr>
              <a:t>is a corps of volunteers who support the police in non emergency activities (paperwork, IT, web development, education, </a:t>
            </a:r>
            <a:r>
              <a:rPr lang="en-US" altLang="en-US" dirty="0" err="1">
                <a:latin typeface="Arial" panose="020B0604020202020204" pitchFamily="34" charset="0"/>
                <a:cs typeface="Arial" panose="020B0604020202020204" pitchFamily="34" charset="0"/>
              </a:rPr>
              <a:t>etc</a:t>
            </a:r>
            <a:r>
              <a:rPr lang="en-US" altLang="en-US" dirty="0">
                <a:latin typeface="Arial" panose="020B0604020202020204" pitchFamily="34" charset="0"/>
                <a:cs typeface="Arial" panose="020B0604020202020204" pitchFamily="34" charset="0"/>
              </a:rPr>
              <a:t>)</a:t>
            </a:r>
          </a:p>
          <a:p>
            <a:pPr eaLnBrk="1" hangingPunct="1">
              <a:buFontTx/>
              <a:buChar char="•"/>
            </a:pPr>
            <a:r>
              <a:rPr lang="en-US" altLang="en-US" u="sng" dirty="0">
                <a:latin typeface="Arial" panose="020B0604020202020204" pitchFamily="34" charset="0"/>
                <a:cs typeface="Arial" panose="020B0604020202020204" pitchFamily="34" charset="0"/>
              </a:rPr>
              <a:t>Neighborhood Watch- </a:t>
            </a:r>
            <a:r>
              <a:rPr lang="en-US" altLang="en-US" dirty="0">
                <a:latin typeface="Arial" panose="020B0604020202020204" pitchFamily="34" charset="0"/>
                <a:cs typeface="Arial" panose="020B0604020202020204" pitchFamily="34" charset="0"/>
              </a:rPr>
              <a:t>A crime prevention program that was already in place but fit underneath the CC umbrella.</a:t>
            </a:r>
          </a:p>
          <a:p>
            <a:pPr eaLnBrk="1" hangingPunct="1">
              <a:buFontTx/>
              <a:buChar char="•"/>
            </a:pPr>
            <a:r>
              <a:rPr lang="en-US" altLang="en-US" u="sng" dirty="0">
                <a:latin typeface="Arial" panose="020B0604020202020204" pitchFamily="34" charset="0"/>
                <a:cs typeface="Arial" panose="020B0604020202020204" pitchFamily="34" charset="0"/>
              </a:rPr>
              <a:t>CERT or Community Response Team: </a:t>
            </a:r>
            <a:r>
              <a:rPr lang="en-US" altLang="en-US" dirty="0">
                <a:latin typeface="Arial" panose="020B0604020202020204" pitchFamily="34" charset="0"/>
                <a:cs typeface="Arial" panose="020B0604020202020204" pitchFamily="34" charset="0"/>
              </a:rPr>
              <a:t>A group of volunteers who take a 20 hour training course on personal preparedness- focused on making sure local neighborhoods are prepared.</a:t>
            </a:r>
          </a:p>
          <a:p>
            <a:pPr eaLnBrk="1" hangingPunct="1">
              <a:buFontTx/>
              <a:buChar char="•"/>
            </a:pPr>
            <a:r>
              <a:rPr lang="en-US" altLang="en-US" u="sng" dirty="0">
                <a:latin typeface="Arial" panose="020B0604020202020204" pitchFamily="34" charset="0"/>
                <a:cs typeface="Arial" panose="020B0604020202020204" pitchFamily="34" charset="0"/>
              </a:rPr>
              <a:t>The Medical Reserve Corps or MRC: </a:t>
            </a:r>
            <a:r>
              <a:rPr lang="en-US" altLang="en-US" dirty="0">
                <a:latin typeface="Arial" panose="020B0604020202020204" pitchFamily="34" charset="0"/>
                <a:cs typeface="Arial" panose="020B0604020202020204" pitchFamily="34" charset="0"/>
              </a:rPr>
              <a:t>A group of volunteers who support the public health and medical community in an emergency.</a:t>
            </a:r>
          </a:p>
          <a:p>
            <a:pPr eaLnBrk="1" hangingPunct="1">
              <a:buFontTx/>
              <a:buChar char="•"/>
            </a:pPr>
            <a:r>
              <a:rPr lang="en-US" altLang="en-US" u="sng" dirty="0">
                <a:latin typeface="Arial" panose="020B0604020202020204" pitchFamily="34" charset="0"/>
                <a:cs typeface="Arial" panose="020B0604020202020204" pitchFamily="34" charset="0"/>
              </a:rPr>
              <a:t>Ohio Responds: </a:t>
            </a:r>
            <a:r>
              <a:rPr lang="en-US" altLang="en-US" dirty="0">
                <a:latin typeface="Arial" panose="020B0604020202020204" pitchFamily="34" charset="0"/>
                <a:cs typeface="Arial" panose="020B0604020202020204" pitchFamily="34" charset="0"/>
              </a:rPr>
              <a:t>Is the database in which all the volunteers from each group are registered.</a:t>
            </a:r>
          </a:p>
          <a:p>
            <a:pPr eaLnBrk="1" hangingPunct="1">
              <a:buFontTx/>
              <a:buChar char="•"/>
            </a:pPr>
            <a:endParaRPr lang="en-US" altLang="en-US" dirty="0">
              <a:latin typeface="Arial" panose="020B0604020202020204" pitchFamily="34" charset="0"/>
              <a:cs typeface="Arial" panose="020B0604020202020204" pitchFamily="34" charset="0"/>
            </a:endParaRPr>
          </a:p>
          <a:p>
            <a:pPr eaLnBrk="1" hangingPunct="1">
              <a:buFontTx/>
              <a:buChar char="•"/>
            </a:pPr>
            <a:endParaRPr lang="en-US" altLang="en-US" dirty="0">
              <a:latin typeface="Arial" panose="020B0604020202020204" pitchFamily="34" charset="0"/>
              <a:cs typeface="Arial" panose="020B0604020202020204" pitchFamily="34" charset="0"/>
            </a:endParaRPr>
          </a:p>
          <a:p>
            <a:pPr eaLnBrk="1" hangingPunct="1">
              <a:buFontTx/>
              <a:buChar char="•"/>
            </a:pP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28DCDC9-D155-40A9-8AF7-F9E722A0C6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837581-A336-460A-9108-1011B504395E}" type="slidenum">
              <a:rPr lang="en-US" altLang="en-US"/>
              <a:pPr>
                <a:spcBef>
                  <a:spcPct val="0"/>
                </a:spcBef>
              </a:pPr>
              <a:t>41</a:t>
            </a:fld>
            <a:endParaRPr lang="en-US" altLang="en-US"/>
          </a:p>
        </p:txBody>
      </p:sp>
      <p:sp>
        <p:nvSpPr>
          <p:cNvPr id="101379" name="Rectangle 2">
            <a:extLst>
              <a:ext uri="{FF2B5EF4-FFF2-40B4-BE49-F238E27FC236}">
                <a16:creationId xmlns:a16="http://schemas.microsoft.com/office/drawing/2014/main" id="{E4884DBC-7755-4169-9252-BAE213A0FDC0}"/>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8811E02-13A5-4D6E-99B9-F96AF83581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Because you will most likely be asked to be away from home for at least 8 hours, it is important to have a plan in place to ensure your family and other loved ones will be taken care of while you are gone. Having a household emergency plan is also essential for emergencies that may require you and your family to stay at home and shelter-in-place. ‘Shelter in Place’ means to find a safe place right where you are. An emergency plan includes two elements- a plan for staying home or leaving. It is important to think through ahead of time how you will contact each other and where you should meet if you can’t go home. An emergency supply kit ensures that you have enough food, water, medication and essential supplies stockpiled. Listen for information about what to do and where to go during an actual emergency.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12EB6185-F73A-43AE-BB52-8FE87100A1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EF30D3-BBE7-40C9-8874-D9C135ACB2AA}" type="slidenum">
              <a:rPr lang="en-US" altLang="en-US"/>
              <a:pPr>
                <a:spcBef>
                  <a:spcPct val="0"/>
                </a:spcBef>
              </a:pPr>
              <a:t>42</a:t>
            </a:fld>
            <a:endParaRPr lang="en-US" altLang="en-US"/>
          </a:p>
        </p:txBody>
      </p:sp>
      <p:sp>
        <p:nvSpPr>
          <p:cNvPr id="103427" name="Rectangle 2">
            <a:extLst>
              <a:ext uri="{FF2B5EF4-FFF2-40B4-BE49-F238E27FC236}">
                <a16:creationId xmlns:a16="http://schemas.microsoft.com/office/drawing/2014/main" id="{492B38E6-2142-4563-AD06-FC92F877E9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B7557228-5BE5-4CFE-AAE9-0315A19ED6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While it is important for everyone to prepare for emergencies, as a Allen County MRC volunteer it is especially important because you are likely to be away from home during a public health emergency. In this section, we will discuss the steps you and your family should take before an emergency occurs. These include:</a:t>
            </a:r>
          </a:p>
          <a:p>
            <a:pPr eaLnBrk="1" hangingPunct="1"/>
            <a:r>
              <a:rPr lang="en-US" altLang="en-US">
                <a:latin typeface="Arial" panose="020B0604020202020204" pitchFamily="34" charset="0"/>
                <a:cs typeface="Arial" panose="020B0604020202020204" pitchFamily="34" charset="0"/>
              </a:rPr>
              <a:t>Thinking about your daily responsibilities, and how they would be affected during an emergency, creating a family emergency plan, and understanding and practicing appropriate self-care.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42F9381-FFA3-44E4-B27C-1C5DFA2C2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AA49BD-5426-4E87-8879-F6FD357742C0}" type="slidenum">
              <a:rPr lang="en-US" altLang="en-US"/>
              <a:pPr>
                <a:spcBef>
                  <a:spcPct val="0"/>
                </a:spcBef>
              </a:pPr>
              <a:t>43</a:t>
            </a:fld>
            <a:endParaRPr lang="en-US" altLang="en-US"/>
          </a:p>
        </p:txBody>
      </p:sp>
      <p:sp>
        <p:nvSpPr>
          <p:cNvPr id="105475" name="Rectangle 2">
            <a:extLst>
              <a:ext uri="{FF2B5EF4-FFF2-40B4-BE49-F238E27FC236}">
                <a16:creationId xmlns:a16="http://schemas.microsoft.com/office/drawing/2014/main" id="{05F7EB0D-0942-43C5-AADF-200C91473CC1}"/>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0B90A3A5-9942-4919-8C26-52E23CC6C9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So for our training purposes here today we want to go ahead and talk about what a disaster is: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 disaster is an event that exceeds the capabilities of the current response infrastructure. When disasters occur, the county, state or nation in which the disaster occurs could declare a state of emergency. Disasters may also occur on a smaller scale, when a local hospital, public health or Red Cross response system becomes overwhelmed, and the need is greater than the ability of these organizations to respond. When you signed up for the MRC, you chose to respond at the county, state or federal level. We will only contact you for disasters occurring in the area in which you selected.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2507E05-5D4C-4073-ACC5-1FC40F32D0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7B76B0E-1689-4942-9848-0793054ED5B2}" type="slidenum">
              <a:rPr lang="en-US" altLang="en-US"/>
              <a:pPr>
                <a:spcBef>
                  <a:spcPct val="0"/>
                </a:spcBef>
              </a:pPr>
              <a:t>44</a:t>
            </a:fld>
            <a:endParaRPr lang="en-US" altLang="en-US"/>
          </a:p>
        </p:txBody>
      </p:sp>
      <p:sp>
        <p:nvSpPr>
          <p:cNvPr id="107523" name="Rectangle 2">
            <a:extLst>
              <a:ext uri="{FF2B5EF4-FFF2-40B4-BE49-F238E27FC236}">
                <a16:creationId xmlns:a16="http://schemas.microsoft.com/office/drawing/2014/main" id="{E1627B93-D2C9-4233-94F9-1A765870E556}"/>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C863044F-A766-47DC-8A57-8C39EFF88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Creating an emergency plan before an incident occurs ensures that those who depend on you for care are safe and accounted for. This plan should include all of those who are in your household like including pets. Include all information for those you may need to contact, including school, home, office and cellular phone numbers.</a:t>
            </a:r>
          </a:p>
          <a:p>
            <a:pPr eaLnBrk="1" hangingPunct="1">
              <a:buFontTx/>
              <a:buChar char="•"/>
            </a:pPr>
            <a:r>
              <a:rPr lang="en-US" altLang="en-US">
                <a:latin typeface="Arial" panose="020B0604020202020204" pitchFamily="34" charset="0"/>
                <a:cs typeface="Arial" panose="020B0604020202020204" pitchFamily="34" charset="0"/>
              </a:rPr>
              <a:t>Consider having an out-of-town friend or relative act as your designated contact person. Sometimes local phone lines are tied up when a large number of people are attempting to make calls. Long distance carriers are sometimes available when local lines are tied up. Even if telephone lines are not working, email may be accessible. Let your family know ahead of time of your plans to be a volunteer. Ask a friend or relative to care for your family members, children, or pets while you are assisting with a response. Make sure this person understands their role, and be sure to share your emergency plan with them. Make a plan for several different routes in different directions, and bring an emergency kit with you. Try to bring your pets, but also have a plan for your pet’s care in case you can’t bring your pet with you.</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AF88618-1EBE-4D89-99E1-BB516735D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8BBBDA-D94B-460A-9063-F24866F88798}" type="slidenum">
              <a:rPr lang="en-US" altLang="en-US"/>
              <a:pPr>
                <a:spcBef>
                  <a:spcPct val="0"/>
                </a:spcBef>
              </a:pPr>
              <a:t>45</a:t>
            </a:fld>
            <a:endParaRPr lang="en-US" altLang="en-US"/>
          </a:p>
        </p:txBody>
      </p:sp>
      <p:sp>
        <p:nvSpPr>
          <p:cNvPr id="109571" name="Rectangle 2">
            <a:extLst>
              <a:ext uri="{FF2B5EF4-FFF2-40B4-BE49-F238E27FC236}">
                <a16:creationId xmlns:a16="http://schemas.microsoft.com/office/drawing/2014/main" id="{2BEDA46A-648B-42ED-972A-65B4215CF503}"/>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281CF9DF-6C26-4F2D-B979-2F127B76DAF5}"/>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51D7CD76-D64E-4AE1-BCE2-DDB2F898468A}"/>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29AB6E79-1A34-4792-8D04-4463AC5E1A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1620" name="Slide Number Placeholder 3">
            <a:extLst>
              <a:ext uri="{FF2B5EF4-FFF2-40B4-BE49-F238E27FC236}">
                <a16:creationId xmlns:a16="http://schemas.microsoft.com/office/drawing/2014/main" id="{9FA03E71-6451-46FC-894F-8EDDD258C0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F45D73-6EC2-4B96-9092-73246CFA7D69}" type="slidenum">
              <a:rPr lang="en-US" altLang="en-US"/>
              <a:pPr>
                <a:spcBef>
                  <a:spcPct val="0"/>
                </a:spcBef>
              </a:pPr>
              <a:t>46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F5887460-3710-4F2C-8B5E-E84BAE1211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46246B-62DD-49DD-92B8-87681CBAE1E3}" type="slidenum">
              <a:rPr lang="en-US" altLang="en-US"/>
              <a:pPr>
                <a:spcBef>
                  <a:spcPct val="0"/>
                </a:spcBef>
              </a:pPr>
              <a:t>47</a:t>
            </a:fld>
            <a:endParaRPr lang="en-US" altLang="en-US"/>
          </a:p>
        </p:txBody>
      </p:sp>
      <p:sp>
        <p:nvSpPr>
          <p:cNvPr id="113667" name="Rectangle 2">
            <a:extLst>
              <a:ext uri="{FF2B5EF4-FFF2-40B4-BE49-F238E27FC236}">
                <a16:creationId xmlns:a16="http://schemas.microsoft.com/office/drawing/2014/main" id="{85C71C12-DF76-4796-89F3-A014D5B7E40B}"/>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2F00204-1F15-45A8-B526-F3A05187F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cs typeface="Arial" panose="020B0604020202020204" pitchFamily="34" charset="0"/>
              </a:rPr>
              <a:t>Having and maintaining an emergency supply kit is another important element of your emergency plan. It ensures that those in your household who remain at home are well-prepared if they are asked to “shelter-in place” at home. When creating a kit, think about the types of things that your family would need if they were without power or water for 3 days, or if there was a serious blizzard. This should include first aid supplies and medications, a flashlight, a battery powered radio and batteries.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64E4D39-0582-4C37-9C67-A4CD534B5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42A524-3D51-420F-BC36-E8F10A049F5B}" type="slidenum">
              <a:rPr lang="en-US" altLang="en-US"/>
              <a:pPr>
                <a:spcBef>
                  <a:spcPct val="0"/>
                </a:spcBef>
              </a:pPr>
              <a:t>48</a:t>
            </a:fld>
            <a:endParaRPr lang="en-US" altLang="en-US"/>
          </a:p>
        </p:txBody>
      </p:sp>
      <p:sp>
        <p:nvSpPr>
          <p:cNvPr id="115715" name="Rectangle 2">
            <a:extLst>
              <a:ext uri="{FF2B5EF4-FFF2-40B4-BE49-F238E27FC236}">
                <a16:creationId xmlns:a16="http://schemas.microsoft.com/office/drawing/2014/main" id="{BE1D8DB0-081A-48DB-90CF-725225C5ED3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798F49A2-1832-48A2-AD16-9BCFA8F899AF}"/>
              </a:ext>
            </a:extLst>
          </p:cNvPr>
          <p:cNvSpPr>
            <a:spLocks noGrp="1" noChangeArrowheads="1"/>
          </p:cNvSpPr>
          <p:nvPr>
            <p:ph type="body" idx="1"/>
          </p:nvPr>
        </p:nvSpPr>
        <p:spPr>
          <a:ln/>
        </p:spPr>
        <p:txBody>
          <a:bodyPr/>
          <a:lstStyle/>
          <a:p>
            <a:pPr eaLnBrk="1" hangingPunct="1">
              <a:lnSpc>
                <a:spcPct val="90000"/>
              </a:lnSpc>
              <a:defRPr/>
            </a:pPr>
            <a:r>
              <a:rPr lang="en-US" dirty="0"/>
              <a:t>Examples of what could be in your kit:</a:t>
            </a:r>
          </a:p>
          <a:p>
            <a:pPr marL="228600" indent="-228600" eaLnBrk="1" hangingPunct="1">
              <a:lnSpc>
                <a:spcPct val="90000"/>
              </a:lnSpc>
              <a:buFont typeface="+mj-lt"/>
              <a:buAutoNum type="arabicPeriod"/>
              <a:defRPr/>
            </a:pPr>
            <a:r>
              <a:rPr lang="en-US" dirty="0"/>
              <a:t>Your kit should also include non-perishable food items such as tuna fish, granola bars, and dried fruit.</a:t>
            </a:r>
          </a:p>
          <a:p>
            <a:pPr marL="228600" indent="-228600" eaLnBrk="1" hangingPunct="1">
              <a:lnSpc>
                <a:spcPct val="90000"/>
              </a:lnSpc>
              <a:buFont typeface="+mj-lt"/>
              <a:buAutoNum type="arabicPeriod"/>
              <a:defRPr/>
            </a:pPr>
            <a:r>
              <a:rPr lang="en-US" dirty="0"/>
              <a:t> Be sure to include a gallon of water per person per day. </a:t>
            </a:r>
          </a:p>
          <a:p>
            <a:pPr marL="228600" indent="-228600" eaLnBrk="1" hangingPunct="1">
              <a:lnSpc>
                <a:spcPct val="90000"/>
              </a:lnSpc>
              <a:buFont typeface="+mj-lt"/>
              <a:buAutoNum type="arabicPeriod"/>
              <a:defRPr/>
            </a:pPr>
            <a:r>
              <a:rPr lang="en-US" dirty="0"/>
              <a:t>Don’t forget to include water for your pets. </a:t>
            </a:r>
          </a:p>
          <a:p>
            <a:pPr marL="228600" indent="-228600" eaLnBrk="1" hangingPunct="1">
              <a:lnSpc>
                <a:spcPct val="90000"/>
              </a:lnSpc>
              <a:buFont typeface="+mj-lt"/>
              <a:buAutoNum type="arabicPeriod"/>
              <a:defRPr/>
            </a:pPr>
            <a:r>
              <a:rPr lang="en-US" dirty="0"/>
              <a:t>Multivitamins are an important part of an emergency kits, to keep you healthy during stressful times. </a:t>
            </a:r>
          </a:p>
          <a:p>
            <a:pPr marL="228600" indent="-228600" eaLnBrk="1" hangingPunct="1">
              <a:lnSpc>
                <a:spcPct val="90000"/>
              </a:lnSpc>
              <a:buFont typeface="+mj-lt"/>
              <a:buAutoNum type="arabicPeriod"/>
              <a:defRPr/>
            </a:pPr>
            <a:r>
              <a:rPr lang="en-US" dirty="0"/>
              <a:t>Keep a copy of important family documents, including passports or other photo identification, in your supply kit. This allows you to be able to quickly leave your house with all your necessary paperwork if leaving becomes necessary. Include photocopies of any prescription medications you may be taking.</a:t>
            </a:r>
          </a:p>
          <a:p>
            <a:pPr eaLnBrk="1" hangingPunct="1">
              <a:lnSpc>
                <a:spcPct val="90000"/>
              </a:lnSpc>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42FF93D9-A4DF-49F4-8005-832A51D4B9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962807-0B36-4A48-8CCF-F7A85C1DED08}" type="slidenum">
              <a:rPr lang="en-US" altLang="en-US"/>
              <a:pPr>
                <a:spcBef>
                  <a:spcPct val="0"/>
                </a:spcBef>
              </a:pPr>
              <a:t>49</a:t>
            </a:fld>
            <a:endParaRPr lang="en-US" altLang="en-US"/>
          </a:p>
        </p:txBody>
      </p:sp>
      <p:sp>
        <p:nvSpPr>
          <p:cNvPr id="117763" name="Rectangle 2">
            <a:extLst>
              <a:ext uri="{FF2B5EF4-FFF2-40B4-BE49-F238E27FC236}">
                <a16:creationId xmlns:a16="http://schemas.microsoft.com/office/drawing/2014/main" id="{B2593447-136B-4AB5-8380-C266AA6BF000}"/>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40395AF2-359C-4FB2-82E5-EF0E1E223A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If there are members of your household that have special needs, make sure to also include those items. Don’t bring this kit with you to your volunteer site; keep it in a safe place in your home in the event of an emergency. And don’t forget about supplies for your pets! A kit in your car should include a gallon of water, several cans of food, a sleeping bag, extra money and first aid supplies. Keep a copy of your family’s emergency plan with your supply kit for easy reference.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83A5EF3-9EBB-40A4-BCA3-E522EF31FC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AB66AC-F125-49CD-8F9B-98B51FEA2E15}" type="slidenum">
              <a:rPr lang="en-US" altLang="en-US"/>
              <a:pPr>
                <a:spcBef>
                  <a:spcPct val="0"/>
                </a:spcBef>
              </a:pPr>
              <a:t>50</a:t>
            </a:fld>
            <a:endParaRPr lang="en-US" altLang="en-US"/>
          </a:p>
        </p:txBody>
      </p:sp>
      <p:sp>
        <p:nvSpPr>
          <p:cNvPr id="119811" name="Rectangle 2">
            <a:extLst>
              <a:ext uri="{FF2B5EF4-FFF2-40B4-BE49-F238E27FC236}">
                <a16:creationId xmlns:a16="http://schemas.microsoft.com/office/drawing/2014/main" id="{ABE9BBB1-9EED-4D7D-98C9-F06F0B709A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Another component of emergency preparedness involves being prepared to “shelter-in- place.” Some situations, such as the release of certain types of contaminants into the environment, will not require a POD-based response. These conditions may require you to shelter-in-place. You will be informed via media outlets if you should take this precaution to keep yourself and your family safe. When you shelter-in-place, you may be asked to stay inside and lock your doors. Turn off all fans and air conditioners, and seal windows, doors and vents. Move to the most interior portion of the house or office, making sure to have a telephone and a radio to keep abreast of information updates and further instructions.</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8A185D-BC1C-4045-9C40-CB19094345D7}"/>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F15D7D66-A738-42C2-8C63-2B2944A4A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Just give a brief history here:</a:t>
            </a:r>
          </a:p>
          <a:p>
            <a:pPr>
              <a:buFontTx/>
              <a:buChar char="•"/>
            </a:pPr>
            <a:r>
              <a:rPr lang="en-US" altLang="en-US">
                <a:latin typeface="Arial" panose="020B0604020202020204" pitchFamily="34" charset="0"/>
                <a:cs typeface="Arial" panose="020B0604020202020204" pitchFamily="34" charset="0"/>
              </a:rPr>
              <a:t>Like we mentioned earlier the program at the national level was started in 2002 largely in response to a need that was realized after 9/11. The hospitals and urgent cares surrounding ground zero were flooded with doctors and nurses who wanted to volunteer but the staff had no way to credential or verify those who showed up. Thus, people who were needed were not able to be used. The MRC strives to have a large database of pre-credentialed and pre-trained people who can show up in an emergency and respond effectively.</a:t>
            </a:r>
          </a:p>
          <a:p>
            <a:pPr>
              <a:buFontTx/>
              <a:buChar char="•"/>
            </a:pPr>
            <a:r>
              <a:rPr lang="en-US" altLang="en-US">
                <a:latin typeface="Arial" panose="020B0604020202020204" pitchFamily="34" charset="0"/>
                <a:cs typeface="Arial" panose="020B0604020202020204" pitchFamily="34" charset="0"/>
              </a:rPr>
              <a:t>Ohio took the program and implemented it on a local level. Out of 88 counties, 83 have a local MRC unit.</a:t>
            </a:r>
          </a:p>
          <a:p>
            <a:pPr>
              <a:buFontTx/>
              <a:buChar char="•"/>
            </a:pPr>
            <a:endParaRPr lang="en-US" altLang="en-US">
              <a:latin typeface="Arial" panose="020B0604020202020204" pitchFamily="34" charset="0"/>
              <a:cs typeface="Arial" panose="020B0604020202020204" pitchFamily="34" charset="0"/>
            </a:endParaRPr>
          </a:p>
          <a:p>
            <a:pPr>
              <a:buFontTx/>
              <a:buChar char="•"/>
            </a:pPr>
            <a:r>
              <a:rPr lang="en-US" altLang="en-US">
                <a:latin typeface="Arial" panose="020B0604020202020204" pitchFamily="34" charset="0"/>
                <a:cs typeface="Arial" panose="020B0604020202020204" pitchFamily="34" charset="0"/>
              </a:rPr>
              <a:t>On the local level: The MRC was created here Allen County in 2006 .The Allen County MRC is housed out of Allen County Public Health. </a:t>
            </a:r>
          </a:p>
        </p:txBody>
      </p:sp>
      <p:sp>
        <p:nvSpPr>
          <p:cNvPr id="15364" name="Slide Number Placeholder 3">
            <a:extLst>
              <a:ext uri="{FF2B5EF4-FFF2-40B4-BE49-F238E27FC236}">
                <a16:creationId xmlns:a16="http://schemas.microsoft.com/office/drawing/2014/main" id="{48B0E350-9792-4B49-AED9-99C7E53DF4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ECC5C1-B429-4722-84DB-140B67FEF612}" type="slidenum">
              <a:rPr lang="en-US" altLang="en-US"/>
              <a:pPr>
                <a:spcBef>
                  <a:spcPct val="0"/>
                </a:spcBef>
              </a:pPr>
              <a:t>6</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58163D86-873F-433F-80A5-10C6DF064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80DE8A-FF07-4F2F-911D-D5400439E16E}" type="slidenum">
              <a:rPr lang="en-US" altLang="en-US"/>
              <a:pPr>
                <a:spcBef>
                  <a:spcPct val="0"/>
                </a:spcBef>
              </a:pPr>
              <a:t>51</a:t>
            </a:fld>
            <a:endParaRPr lang="en-US" altLang="en-US"/>
          </a:p>
        </p:txBody>
      </p:sp>
      <p:sp>
        <p:nvSpPr>
          <p:cNvPr id="121859" name="Rectangle 2">
            <a:extLst>
              <a:ext uri="{FF2B5EF4-FFF2-40B4-BE49-F238E27FC236}">
                <a16:creationId xmlns:a16="http://schemas.microsoft.com/office/drawing/2014/main" id="{DBA02F2C-2D6F-4629-B7CD-24CA6F434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Which room in your house would be best to ‘shelter in place’? Does it have a radio/TV handy?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0F6A0F7-301D-4278-8CC5-89F3D78547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CF08AE-AD2F-4D73-8B23-6009CFD232C5}" type="slidenum">
              <a:rPr lang="en-US" altLang="en-US"/>
              <a:pPr>
                <a:spcBef>
                  <a:spcPct val="0"/>
                </a:spcBef>
              </a:pPr>
              <a:t>52</a:t>
            </a:fld>
            <a:endParaRPr lang="en-US" altLang="en-US"/>
          </a:p>
        </p:txBody>
      </p:sp>
      <p:sp>
        <p:nvSpPr>
          <p:cNvPr id="123907" name="Rectangle 2">
            <a:extLst>
              <a:ext uri="{FF2B5EF4-FFF2-40B4-BE49-F238E27FC236}">
                <a16:creationId xmlns:a16="http://schemas.microsoft.com/office/drawing/2014/main" id="{9A97E221-1724-4790-9146-D3D7EDF6418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BDE217DF-B3C1-4CBB-96EA-16EF2679D4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To the media, through TV and internet</a:t>
            </a:r>
          </a:p>
          <a:p>
            <a:pPr eaLnBrk="1" hangingPunct="1">
              <a:buFontTx/>
              <a:buChar char="•"/>
            </a:pPr>
            <a:r>
              <a:rPr lang="en-US" altLang="en-US">
                <a:latin typeface="Arial" panose="020B0604020202020204" pitchFamily="34" charset="0"/>
                <a:cs typeface="Arial" panose="020B0604020202020204" pitchFamily="34" charset="0"/>
              </a:rPr>
              <a:t>To a battery-powered radio, with extra batteries</a:t>
            </a:r>
          </a:p>
          <a:p>
            <a:pPr eaLnBrk="1" hangingPunct="1">
              <a:buFontTx/>
              <a:buChar char="•"/>
            </a:pPr>
            <a:r>
              <a:rPr lang="en-US" altLang="en-US">
                <a:latin typeface="Arial" panose="020B0604020202020204" pitchFamily="34" charset="0"/>
                <a:cs typeface="Arial" panose="020B0604020202020204" pitchFamily="34" charset="0"/>
              </a:rPr>
              <a:t>To community officials. Local agencies have developed plans to respond to disasters and it is important for the public to follow instructions and advice</a:t>
            </a:r>
          </a:p>
          <a:p>
            <a:pPr eaLnBrk="1" hangingPunct="1">
              <a:buFontTx/>
              <a:buChar char="•"/>
            </a:pPr>
            <a:r>
              <a:rPr lang="en-US" altLang="en-US">
                <a:latin typeface="Arial" panose="020B0604020202020204" pitchFamily="34" charset="0"/>
                <a:cs typeface="Arial" panose="020B0604020202020204" pitchFamily="34" charset="0"/>
              </a:rPr>
              <a:t>It is important to stay calm in an emergency</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F4B74DB-4E53-4C2E-B5EE-8BE710753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DB5E9B9-5E27-4578-964A-A92B834C9C9F}" type="slidenum">
              <a:rPr lang="en-US" altLang="en-US"/>
              <a:pPr>
                <a:spcBef>
                  <a:spcPct val="0"/>
                </a:spcBef>
              </a:pPr>
              <a:t>53</a:t>
            </a:fld>
            <a:endParaRPr lang="en-US" altLang="en-US"/>
          </a:p>
        </p:txBody>
      </p:sp>
      <p:sp>
        <p:nvSpPr>
          <p:cNvPr id="125955" name="Rectangle 2">
            <a:extLst>
              <a:ext uri="{FF2B5EF4-FFF2-40B4-BE49-F238E27FC236}">
                <a16:creationId xmlns:a16="http://schemas.microsoft.com/office/drawing/2014/main" id="{83008B21-69AB-4A4F-8CD9-AF0E1FE03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Another important thing to think about before an emergency is self-care. We all experience some stress on a daily basis, but emergencies bring new and intensified stress.</a:t>
            </a:r>
          </a:p>
          <a:p>
            <a:pPr eaLnBrk="1" hangingPunct="1"/>
            <a:r>
              <a:rPr lang="en-US" altLang="en-US">
                <a:latin typeface="Arial" panose="020B0604020202020204" pitchFamily="34" charset="0"/>
                <a:cs typeface="Arial" panose="020B0604020202020204" pitchFamily="34" charset="0"/>
              </a:rPr>
              <a:t>Self care is an important tool that could help you to maintain mental and physical health.</a:t>
            </a:r>
          </a:p>
          <a:p>
            <a:pPr eaLnBrk="1" hangingPunct="1"/>
            <a:r>
              <a:rPr lang="en-US" altLang="en-US">
                <a:latin typeface="Arial" panose="020B0604020202020204" pitchFamily="34" charset="0"/>
                <a:cs typeface="Arial" panose="020B0604020202020204" pitchFamily="34" charset="0"/>
              </a:rPr>
              <a:t>Taking proper care of yourself is something that you should do every day.</a:t>
            </a:r>
          </a:p>
          <a:p>
            <a:pPr eaLnBrk="1" hangingPunct="1"/>
            <a:r>
              <a:rPr lang="en-US" altLang="en-US">
                <a:latin typeface="Arial" panose="020B0604020202020204" pitchFamily="34" charset="0"/>
                <a:cs typeface="Arial" panose="020B0604020202020204" pitchFamily="34" charset="0"/>
              </a:rPr>
              <a:t>Be aware of your typical reactions to stress, and get to know what activities can help alleviate stress for you.</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978722B6-5D0A-402E-BF50-B6B21E7BC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F03474-80A9-43AD-AA19-34432B2CC134}" type="slidenum">
              <a:rPr lang="en-US" altLang="en-US"/>
              <a:pPr>
                <a:spcBef>
                  <a:spcPct val="0"/>
                </a:spcBef>
              </a:pPr>
              <a:t>54</a:t>
            </a:fld>
            <a:endParaRPr lang="en-US" altLang="en-US"/>
          </a:p>
        </p:txBody>
      </p:sp>
      <p:sp>
        <p:nvSpPr>
          <p:cNvPr id="128003" name="Rectangle 2">
            <a:extLst>
              <a:ext uri="{FF2B5EF4-FFF2-40B4-BE49-F238E27FC236}">
                <a16:creationId xmlns:a16="http://schemas.microsoft.com/office/drawing/2014/main" id="{711DD98E-BB21-4E3F-B333-0DD2C74398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Emergency events are stressful not only for those who are directly affected by the incident, but also to those who participate in response efforts. Emergency responders often disregard their own comfort to ensure that the people they serve receive the help needed. Remember you are best able to help others when you take proper care of yourself. Be conscious of how you feel as you participate in a response. Be sure to communicate with your supervisor at the response site if you need to take a break to manage your stress. Some of the MRC volunteers asked to respond to an event will be mental health professionals. These people will be available to support the staff and volunteers at the site.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014BA5D2-BBE3-4806-8177-237C9D138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38490F-298E-4057-8C97-946766049B49}" type="slidenum">
              <a:rPr lang="en-US" altLang="en-US"/>
              <a:pPr>
                <a:spcBef>
                  <a:spcPct val="0"/>
                </a:spcBef>
              </a:pPr>
              <a:t>55</a:t>
            </a:fld>
            <a:endParaRPr lang="en-US" altLang="en-US"/>
          </a:p>
        </p:txBody>
      </p:sp>
      <p:sp>
        <p:nvSpPr>
          <p:cNvPr id="130051" name="Rectangle 2">
            <a:extLst>
              <a:ext uri="{FF2B5EF4-FFF2-40B4-BE49-F238E27FC236}">
                <a16:creationId xmlns:a16="http://schemas.microsoft.com/office/drawing/2014/main" id="{8184BDCC-1175-48EC-879E-77227A4420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Many actions could help prevent undue stress before it occurs, as well as manage it while you are in a stressful situation. For example:  Know and respect your limits. If you feel exhausted and need time off, take a break. Studies have shown that physical activity is a great way to help alleviate stress. Go for a 15 minute walk during a lunch or coffee break, join your local gym, or participate in a group exercise class. Maintain proper hydration by drinking plenty of water. Avoiding excessive use of caffeine and alcohol could also be helpful. Getting enough sleep is a challenge for many people on a daily basis, and even more difficult during stressful situations, but try to get as much sleep as possible.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20E745E6-3FC7-4CB7-B3C2-3F63F7A893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3D4389-7185-4A6E-8903-F83F6C616ECF}" type="slidenum">
              <a:rPr lang="en-US" altLang="en-US"/>
              <a:pPr>
                <a:spcBef>
                  <a:spcPct val="0"/>
                </a:spcBef>
              </a:pPr>
              <a:t>56</a:t>
            </a:fld>
            <a:endParaRPr lang="en-US" altLang="en-US"/>
          </a:p>
        </p:txBody>
      </p:sp>
      <p:sp>
        <p:nvSpPr>
          <p:cNvPr id="132099" name="Rectangle 2">
            <a:extLst>
              <a:ext uri="{FF2B5EF4-FFF2-40B4-BE49-F238E27FC236}">
                <a16:creationId xmlns:a16="http://schemas.microsoft.com/office/drawing/2014/main" id="{D7FBCC43-D6A7-4F11-BA9A-E2B007F54230}"/>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A50F1D25-F43F-409B-B1F3-536C05263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You have almost completed your orientation. The following are a few next steps for you to take. After you have entered your information in the Ohio Responds Volunteer Registry and been approved the system should periodically contact you asking you to update your contact information. Please do so! We will likely use this system to contact you in an emergency situation, so we must have accurate information in this system in order to contact you in a timely manner. Also, stay tuned for newsletters, training opportunities, and event activation.</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2E9EA15A-498C-4C5B-A529-A07F74E4E950}"/>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6543DC88-7B64-485B-B9DD-E567801D39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34148" name="Slide Number Placeholder 3">
            <a:extLst>
              <a:ext uri="{FF2B5EF4-FFF2-40B4-BE49-F238E27FC236}">
                <a16:creationId xmlns:a16="http://schemas.microsoft.com/office/drawing/2014/main" id="{7FD68D63-5BAC-4952-AE22-8754CC0676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BF21E0A-3407-4853-8204-83C88528E67D}" type="slidenum">
              <a:rPr lang="en-US" altLang="en-US"/>
              <a:pPr>
                <a:spcBef>
                  <a:spcPct val="0"/>
                </a:spcBef>
              </a:pPr>
              <a:t>57</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7842F84C-CA35-4A86-A56F-BC0774FFF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BE55ED-2D7D-4FDC-A5B0-A2B54DF1F46B}" type="slidenum">
              <a:rPr lang="en-US" altLang="en-US"/>
              <a:pPr>
                <a:spcBef>
                  <a:spcPct val="0"/>
                </a:spcBef>
              </a:pPr>
              <a:t>58</a:t>
            </a:fld>
            <a:endParaRPr lang="en-US" altLang="en-US"/>
          </a:p>
        </p:txBody>
      </p:sp>
      <p:sp>
        <p:nvSpPr>
          <p:cNvPr id="136195" name="Rectangle 2">
            <a:extLst>
              <a:ext uri="{FF2B5EF4-FFF2-40B4-BE49-F238E27FC236}">
                <a16:creationId xmlns:a16="http://schemas.microsoft.com/office/drawing/2014/main" id="{327B6D1B-2E3B-4BF4-B61F-BB973F0363CF}"/>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3DDFB3AC-6ECE-42AD-9617-D673BF862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Thank you for your participation in the Allen County Medical Reserve Corps. Your participation helps to ensure the good health of our community following a public health or medical emergency. Thank you for your participation, support and willingness to serve.</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BEBF568-CAD1-4CA3-BFE9-3CA3A5E5B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925C73-0C38-4402-BF17-D92A711FEA0C}" type="slidenum">
              <a:rPr lang="en-US" altLang="en-US"/>
              <a:pPr>
                <a:spcBef>
                  <a:spcPct val="0"/>
                </a:spcBef>
              </a:pPr>
              <a:t>7</a:t>
            </a:fld>
            <a:endParaRPr lang="en-US" altLang="en-US"/>
          </a:p>
        </p:txBody>
      </p:sp>
      <p:sp>
        <p:nvSpPr>
          <p:cNvPr id="19459" name="Rectangle 2">
            <a:extLst>
              <a:ext uri="{FF2B5EF4-FFF2-40B4-BE49-F238E27FC236}">
                <a16:creationId xmlns:a16="http://schemas.microsoft.com/office/drawing/2014/main" id="{3FA7AE1C-D87E-4CF7-AE62-5C498842DFE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CACC4A9-BAF9-4CBE-A921-405488AE929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defRPr/>
            </a:pPr>
            <a:r>
              <a:rPr lang="en-US" altLang="en-US" dirty="0"/>
              <a:t>The goals of the Allen County MRC are to </a:t>
            </a:r>
            <a:r>
              <a:rPr lang="en-US" dirty="0">
                <a:latin typeface="Century Gothic"/>
                <a:ea typeface="Calibri"/>
                <a:cs typeface="Times New Roman"/>
              </a:rPr>
              <a:t> </a:t>
            </a:r>
          </a:p>
          <a:p>
            <a:pPr marL="171450" indent="-171450">
              <a:spcBef>
                <a:spcPts val="0"/>
              </a:spcBef>
              <a:spcAft>
                <a:spcPts val="0"/>
              </a:spcAft>
              <a:buFont typeface="Arial" panose="020B0604020202020204" pitchFamily="34" charset="0"/>
              <a:buChar char="•"/>
              <a:defRPr/>
            </a:pPr>
            <a:r>
              <a:rPr lang="en-US" dirty="0">
                <a:latin typeface="Century Gothic"/>
                <a:ea typeface="Calibri"/>
                <a:cs typeface="Times New Roman"/>
              </a:rPr>
              <a:t>Strengthen our capacity to respond to natural or manmade disasters.</a:t>
            </a:r>
            <a:br>
              <a:rPr lang="en-US" dirty="0">
                <a:latin typeface="Century Gothic"/>
                <a:ea typeface="Calibri"/>
                <a:cs typeface="Times New Roman"/>
              </a:rPr>
            </a:br>
            <a:endParaRPr lang="en-US" dirty="0">
              <a:latin typeface="Century Gothic"/>
              <a:ea typeface="Calibri"/>
              <a:cs typeface="Times New Roman"/>
            </a:endParaRPr>
          </a:p>
          <a:p>
            <a:pPr marL="171450" indent="-171450">
              <a:spcBef>
                <a:spcPts val="0"/>
              </a:spcBef>
              <a:spcAft>
                <a:spcPts val="0"/>
              </a:spcAft>
              <a:buSzPts val="1000"/>
              <a:buFont typeface="Arial" panose="020B0604020202020204" pitchFamily="34" charset="0"/>
              <a:buChar char="•"/>
              <a:tabLst>
                <a:tab pos="1371600" algn="l"/>
              </a:tabLst>
              <a:defRPr/>
            </a:pPr>
            <a:r>
              <a:rPr lang="en-US" dirty="0">
                <a:latin typeface="Century Gothic"/>
                <a:ea typeface="Calibri"/>
                <a:cs typeface="Times New Roman"/>
              </a:rPr>
              <a:t>Provide guidance in comprehensive disaster planning with public health focus.</a:t>
            </a:r>
            <a:br>
              <a:rPr lang="en-US" dirty="0">
                <a:latin typeface="Century Gothic"/>
                <a:ea typeface="Calibri"/>
                <a:cs typeface="Times New Roman"/>
              </a:rPr>
            </a:br>
            <a:endParaRPr lang="en-US" dirty="0">
              <a:latin typeface="Century Gothic"/>
              <a:ea typeface="Calibri"/>
              <a:cs typeface="Times New Roman"/>
            </a:endParaRPr>
          </a:p>
          <a:p>
            <a:pPr marL="171450" indent="-171450">
              <a:spcBef>
                <a:spcPts val="0"/>
              </a:spcBef>
              <a:spcAft>
                <a:spcPts val="0"/>
              </a:spcAft>
              <a:buSzPts val="1000"/>
              <a:buFont typeface="Arial" panose="020B0604020202020204" pitchFamily="34" charset="0"/>
              <a:buChar char="•"/>
              <a:tabLst>
                <a:tab pos="1371600" algn="l"/>
              </a:tabLst>
              <a:defRPr/>
            </a:pPr>
            <a:r>
              <a:rPr lang="en-US" dirty="0">
                <a:latin typeface="Century Gothic"/>
                <a:ea typeface="Calibri"/>
                <a:cs typeface="Times New Roman"/>
              </a:rPr>
              <a:t>Develop functional capacity for planning, activities, and workforce readiness related to disaster response.</a:t>
            </a:r>
            <a:br>
              <a:rPr lang="en-US" dirty="0">
                <a:latin typeface="Century Gothic"/>
                <a:ea typeface="Calibri"/>
                <a:cs typeface="Times New Roman"/>
              </a:rPr>
            </a:br>
            <a:endParaRPr lang="en-US" dirty="0">
              <a:latin typeface="Century Gothic"/>
              <a:ea typeface="Calibri"/>
              <a:cs typeface="Times New Roman"/>
            </a:endParaRPr>
          </a:p>
          <a:p>
            <a:pPr eaLnBrk="1" hangingPunct="1">
              <a:buFontTx/>
              <a:buChar char="•"/>
              <a:defRPr/>
            </a:pPr>
            <a:endParaRPr lang="en-US" altLang="en-US" dirty="0"/>
          </a:p>
          <a:p>
            <a:pPr eaLnBrk="1" hangingPunct="1">
              <a:buFontTx/>
              <a:buChar char="•"/>
              <a:defRPr/>
            </a:pPr>
            <a:r>
              <a:rPr lang="en-US" altLang="en-US" dirty="0"/>
              <a:t>Allen County MRC Volunteers fall into two primary categories. Those who have medical backgrounds, including nurses, doctors, clinicians, pharmacists or other licensed health professionals, and the remainder of the volunteers who are not medically licensed but have a desire to give back to the community. Community members, students, and others could fulfill important support roles for public health in an emergency. The role you could play will depend largely on your level of licensure, your interests and skills, and the needs of the response.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A79ED1B-511B-403D-A124-17A8D1F08E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A11167-193C-4FAD-8BF7-3B869AF2DAE1}" type="slidenum">
              <a:rPr lang="en-US" altLang="en-US"/>
              <a:pPr>
                <a:spcBef>
                  <a:spcPct val="0"/>
                </a:spcBef>
              </a:pPr>
              <a:t>8</a:t>
            </a:fld>
            <a:endParaRPr lang="en-US" altLang="en-US"/>
          </a:p>
        </p:txBody>
      </p:sp>
      <p:sp>
        <p:nvSpPr>
          <p:cNvPr id="21507" name="Rectangle 2">
            <a:extLst>
              <a:ext uri="{FF2B5EF4-FFF2-40B4-BE49-F238E27FC236}">
                <a16:creationId xmlns:a16="http://schemas.microsoft.com/office/drawing/2014/main" id="{5A443DD2-A02A-44D0-B696-9D095735077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1C3A611-66E2-4DFF-A924-5BF18ADD1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Does not require a regular weekly or monthly commitment. </a:t>
            </a:r>
          </a:p>
          <a:p>
            <a:pPr eaLnBrk="1" hangingPunct="1">
              <a:buFontTx/>
              <a:buChar char="•"/>
            </a:pPr>
            <a:r>
              <a:rPr lang="en-US" altLang="en-US">
                <a:latin typeface="Arial" panose="020B0604020202020204" pitchFamily="34" charset="0"/>
                <a:cs typeface="Arial" panose="020B0604020202020204" pitchFamily="34" charset="0"/>
              </a:rPr>
              <a:t>After completing this initial online orientation training, volunteers will be asked to enter their contact information into an online database with the Ohio Responds Registry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0BFF274-8D65-4C98-A1D1-62B6B6D84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DE4A74-A33A-4951-8EB7-C62EB07EF630}" type="slidenum">
              <a:rPr lang="en-US" altLang="en-US"/>
              <a:pPr>
                <a:spcBef>
                  <a:spcPct val="0"/>
                </a:spcBef>
              </a:pPr>
              <a:t>9</a:t>
            </a:fld>
            <a:endParaRPr lang="en-US" altLang="en-US"/>
          </a:p>
        </p:txBody>
      </p:sp>
      <p:sp>
        <p:nvSpPr>
          <p:cNvPr id="23555" name="Rectangle 2">
            <a:extLst>
              <a:ext uri="{FF2B5EF4-FFF2-40B4-BE49-F238E27FC236}">
                <a16:creationId xmlns:a16="http://schemas.microsoft.com/office/drawing/2014/main" id="{42A5F1A0-85B9-4553-A9EF-64F69A5FB1D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903C1F4-0EE7-46DB-8228-EFDF8A1D1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cs typeface="Arial" panose="020B0604020202020204" pitchFamily="34" charset="0"/>
              </a:rPr>
              <a:t>As a volunteer, you should have an understanding of what our public health organizations focus on during a disaster. These three points, the minimization of injury and suffering, disease investigation and surveillance, and the potential set up and drug distribution of a mass immunization or prophylaxis clinic are our main concerns, although additional community needs, such as patient care, might also be met through the public health infrastructure during a disaster. </a:t>
            </a:r>
          </a:p>
          <a:p>
            <a:pPr eaLnBrk="1" hangingPunct="1"/>
            <a:r>
              <a:rPr lang="en-US" altLang="en-US" dirty="0">
                <a:latin typeface="Arial" panose="020B0604020202020204" pitchFamily="34" charset="0"/>
                <a:cs typeface="Arial" panose="020B0604020202020204" pitchFamily="34" charset="0"/>
              </a:rPr>
              <a:t>We are planning and preparing for all types of hazards and will need volunteers to help us accomplish these tasks in the case of an emergency. </a:t>
            </a:r>
          </a:p>
          <a:p>
            <a:pPr eaLnBrk="1" hangingPunct="1">
              <a:buFontTx/>
              <a:buChar char="•"/>
            </a:pPr>
            <a:r>
              <a:rPr lang="en-US" altLang="en-US" dirty="0">
                <a:latin typeface="Arial" panose="020B0604020202020204" pitchFamily="34" charset="0"/>
                <a:cs typeface="Arial" panose="020B0604020202020204" pitchFamily="34" charset="0"/>
              </a:rPr>
              <a:t>Number 4 on this list is an important component to our planning process and is essential to a community-based, coordinated and efficient response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8351685-D1CC-4DEF-8761-FAEEB4AFD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C3CC3B-E7DC-458E-9CA7-8DB9594CC5CD}" type="slidenum">
              <a:rPr lang="en-US" altLang="en-US"/>
              <a:pPr>
                <a:spcBef>
                  <a:spcPct val="0"/>
                </a:spcBef>
              </a:pPr>
              <a:t>10</a:t>
            </a:fld>
            <a:endParaRPr lang="en-US" altLang="en-US"/>
          </a:p>
        </p:txBody>
      </p:sp>
      <p:sp>
        <p:nvSpPr>
          <p:cNvPr id="25603" name="Rectangle 2">
            <a:extLst>
              <a:ext uri="{FF2B5EF4-FFF2-40B4-BE49-F238E27FC236}">
                <a16:creationId xmlns:a16="http://schemas.microsoft.com/office/drawing/2014/main" id="{DE197287-48A1-4D26-AF45-3A11666C03C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14B82FB-4A34-4362-A22B-AE95B4558E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cs typeface="Arial" panose="020B0604020202020204" pitchFamily="34" charset="0"/>
              </a:rPr>
              <a:t>These partners work with the local health departments, federal agencies, and the MRC to create coordinated, local responses to community health needs during a disaster. Many county plans are being created and continually improved so that the health leadership effectively and efficiently responds to needs as they arise. </a:t>
            </a:r>
          </a:p>
          <a:p>
            <a:pPr eaLnBrk="1" hangingPunct="1">
              <a:buFontTx/>
              <a:buChar char="•"/>
            </a:pPr>
            <a:endParaRPr lang="en-US" altLang="en-US">
              <a:latin typeface="Arial" panose="020B0604020202020204" pitchFamily="34" charset="0"/>
              <a:cs typeface="Arial" panose="020B0604020202020204" pitchFamily="34" charset="0"/>
            </a:endParaRPr>
          </a:p>
          <a:p>
            <a:pPr eaLnBrk="1" hangingPunct="1">
              <a:buFontTx/>
              <a:buChar char="•"/>
            </a:pPr>
            <a:r>
              <a:rPr lang="en-US" altLang="en-US">
                <a:latin typeface="Arial" panose="020B0604020202020204" pitchFamily="34" charset="0"/>
                <a:cs typeface="Arial" panose="020B0604020202020204" pitchFamily="34" charset="0"/>
              </a:rPr>
              <a:t>In Allen County, emergency responses are coordinated by the Allen County Emergency Management and Homeland Security Agency. This agency works with all other local stakeholders, like police departments, public schools, local health districts, nonprofits, media and others to create coordinated response plans for all types of potential hazards and to support the acquisition of needed supplies and support during an emergency.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E9A4AD7-58D5-4D0F-871F-63AA610A5B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50EA7D-0F01-4613-9F0B-AAA50A2BBE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414703-A18C-4020-AB04-198C0C2B9B6E}"/>
              </a:ext>
            </a:extLst>
          </p:cNvPr>
          <p:cNvSpPr>
            <a:spLocks noGrp="1" noChangeArrowheads="1"/>
          </p:cNvSpPr>
          <p:nvPr>
            <p:ph type="sldNum" sz="quarter" idx="12"/>
          </p:nvPr>
        </p:nvSpPr>
        <p:spPr>
          <a:ln/>
        </p:spPr>
        <p:txBody>
          <a:bodyPr/>
          <a:lstStyle>
            <a:lvl1pPr>
              <a:defRPr/>
            </a:lvl1pPr>
          </a:lstStyle>
          <a:p>
            <a:fld id="{E2549415-CD3C-4CFD-AC6B-2A29C0176E69}" type="slidenum">
              <a:rPr lang="en-US" altLang="en-US"/>
              <a:pPr/>
              <a:t>‹#›</a:t>
            </a:fld>
            <a:endParaRPr lang="en-US" altLang="en-US"/>
          </a:p>
        </p:txBody>
      </p:sp>
    </p:spTree>
    <p:extLst>
      <p:ext uri="{BB962C8B-B14F-4D97-AF65-F5344CB8AC3E}">
        <p14:creationId xmlns:p14="http://schemas.microsoft.com/office/powerpoint/2010/main" val="75351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3FE45A-6479-4B6E-9452-765DC5A180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C98728-E660-4818-A8C2-B304ED8A26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B779E9-7198-4701-A946-BA919D7C19F3}"/>
              </a:ext>
            </a:extLst>
          </p:cNvPr>
          <p:cNvSpPr>
            <a:spLocks noGrp="1" noChangeArrowheads="1"/>
          </p:cNvSpPr>
          <p:nvPr>
            <p:ph type="sldNum" sz="quarter" idx="12"/>
          </p:nvPr>
        </p:nvSpPr>
        <p:spPr>
          <a:ln/>
        </p:spPr>
        <p:txBody>
          <a:bodyPr/>
          <a:lstStyle>
            <a:lvl1pPr>
              <a:defRPr/>
            </a:lvl1pPr>
          </a:lstStyle>
          <a:p>
            <a:fld id="{234C0475-2894-458B-A527-B7E70C8F08A8}" type="slidenum">
              <a:rPr lang="en-US" altLang="en-US"/>
              <a:pPr/>
              <a:t>‹#›</a:t>
            </a:fld>
            <a:endParaRPr lang="en-US" altLang="en-US"/>
          </a:p>
        </p:txBody>
      </p:sp>
    </p:spTree>
    <p:extLst>
      <p:ext uri="{BB962C8B-B14F-4D97-AF65-F5344CB8AC3E}">
        <p14:creationId xmlns:p14="http://schemas.microsoft.com/office/powerpoint/2010/main" val="251770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B966E3-679C-4125-892A-1802DF6EEE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2B0F80-2483-4B16-B262-F0FC664BA0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0C46BF-38F1-4125-B251-111044B27B5C}"/>
              </a:ext>
            </a:extLst>
          </p:cNvPr>
          <p:cNvSpPr>
            <a:spLocks noGrp="1" noChangeArrowheads="1"/>
          </p:cNvSpPr>
          <p:nvPr>
            <p:ph type="sldNum" sz="quarter" idx="12"/>
          </p:nvPr>
        </p:nvSpPr>
        <p:spPr>
          <a:ln/>
        </p:spPr>
        <p:txBody>
          <a:bodyPr/>
          <a:lstStyle>
            <a:lvl1pPr>
              <a:defRPr/>
            </a:lvl1pPr>
          </a:lstStyle>
          <a:p>
            <a:fld id="{8DB0532F-4290-4E60-8824-437448A94C9C}" type="slidenum">
              <a:rPr lang="en-US" altLang="en-US"/>
              <a:pPr/>
              <a:t>‹#›</a:t>
            </a:fld>
            <a:endParaRPr lang="en-US" altLang="en-US"/>
          </a:p>
        </p:txBody>
      </p:sp>
    </p:spTree>
    <p:extLst>
      <p:ext uri="{BB962C8B-B14F-4D97-AF65-F5344CB8AC3E}">
        <p14:creationId xmlns:p14="http://schemas.microsoft.com/office/powerpoint/2010/main" val="374108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C17A598-8007-4498-B586-E6EBCB543E8A}"/>
              </a:ext>
            </a:extLst>
          </p:cNvPr>
          <p:cNvGrpSpPr>
            <a:grpSpLocks/>
          </p:cNvGrpSpPr>
          <p:nvPr/>
        </p:nvGrpSpPr>
        <p:grpSpPr bwMode="auto">
          <a:xfrm>
            <a:off x="0" y="0"/>
            <a:ext cx="5867400" cy="6858000"/>
            <a:chOff x="0" y="0"/>
            <a:chExt cx="3696" cy="4320"/>
          </a:xfrm>
        </p:grpSpPr>
        <p:sp>
          <p:nvSpPr>
            <p:cNvPr id="5" name="Rectangle 3">
              <a:extLst>
                <a:ext uri="{FF2B5EF4-FFF2-40B4-BE49-F238E27FC236}">
                  <a16:creationId xmlns:a16="http://schemas.microsoft.com/office/drawing/2014/main" id="{F6099874-8BA5-4B32-9693-350D4D7BD8BA}"/>
                </a:ext>
              </a:extLst>
            </p:cNvPr>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en-US" sz="2400">
                <a:latin typeface="Times New Roman" pitchFamily="18" charset="0"/>
              </a:endParaRPr>
            </a:p>
          </p:txBody>
        </p:sp>
        <p:sp>
          <p:nvSpPr>
            <p:cNvPr id="6" name="AutoShape 4">
              <a:extLst>
                <a:ext uri="{FF2B5EF4-FFF2-40B4-BE49-F238E27FC236}">
                  <a16:creationId xmlns:a16="http://schemas.microsoft.com/office/drawing/2014/main" id="{A85F341C-BD46-4DB1-BB33-E2D2F7B26536}"/>
                </a:ext>
              </a:extLst>
            </p:cNvPr>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en-US" altLang="en-US" sz="2400">
                <a:latin typeface="Times New Roman" pitchFamily="18" charset="0"/>
              </a:endParaRPr>
            </a:p>
          </p:txBody>
        </p:sp>
      </p:grpSp>
      <p:grpSp>
        <p:nvGrpSpPr>
          <p:cNvPr id="7" name="Group 5">
            <a:extLst>
              <a:ext uri="{FF2B5EF4-FFF2-40B4-BE49-F238E27FC236}">
                <a16:creationId xmlns:a16="http://schemas.microsoft.com/office/drawing/2014/main" id="{82FC1520-5ED6-4DB3-A795-B57F887E5142}"/>
              </a:ext>
            </a:extLst>
          </p:cNvPr>
          <p:cNvGrpSpPr>
            <a:grpSpLocks/>
          </p:cNvGrpSpPr>
          <p:nvPr/>
        </p:nvGrpSpPr>
        <p:grpSpPr bwMode="auto">
          <a:xfrm>
            <a:off x="3632200" y="4889500"/>
            <a:ext cx="4876800" cy="319088"/>
            <a:chOff x="2288" y="3080"/>
            <a:chExt cx="3072" cy="201"/>
          </a:xfrm>
        </p:grpSpPr>
        <p:sp>
          <p:nvSpPr>
            <p:cNvPr id="8" name="AutoShape 6">
              <a:extLst>
                <a:ext uri="{FF2B5EF4-FFF2-40B4-BE49-F238E27FC236}">
                  <a16:creationId xmlns:a16="http://schemas.microsoft.com/office/drawing/2014/main" id="{2EB0D3A8-178D-4941-9C22-DF4C92C71781}"/>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9" name="AutoShape 7">
              <a:extLst>
                <a:ext uri="{FF2B5EF4-FFF2-40B4-BE49-F238E27FC236}">
                  <a16:creationId xmlns:a16="http://schemas.microsoft.com/office/drawing/2014/main" id="{3B56C4E1-E0CE-479B-BF66-EDC605FDBFBE}"/>
                </a:ext>
              </a:extLst>
            </p:cNvPr>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grpSp>
      <p:sp>
        <p:nvSpPr>
          <p:cNvPr id="2560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2561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Date Placeholder 9">
            <a:extLst>
              <a:ext uri="{FF2B5EF4-FFF2-40B4-BE49-F238E27FC236}">
                <a16:creationId xmlns:a16="http://schemas.microsoft.com/office/drawing/2014/main" id="{F95A39FD-EB6F-4E78-928B-0E2B8ECB366F}"/>
              </a:ext>
            </a:extLst>
          </p:cNvPr>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Footer Placeholder 10">
            <a:extLst>
              <a:ext uri="{FF2B5EF4-FFF2-40B4-BE49-F238E27FC236}">
                <a16:creationId xmlns:a16="http://schemas.microsoft.com/office/drawing/2014/main" id="{E3D5CA31-CDEC-44CF-A6DB-4BF991CDB1F8}"/>
              </a:ext>
            </a:extLst>
          </p:cNvPr>
          <p:cNvSpPr>
            <a:spLocks noGrp="1" noChangeArrowheads="1"/>
          </p:cNvSpPr>
          <p:nvPr>
            <p:ph type="ftr" sz="quarter" idx="11"/>
          </p:nvPr>
        </p:nvSpPr>
        <p:spPr/>
        <p:txBody>
          <a:bodyPr/>
          <a:lstStyle>
            <a:lvl1pPr algn="r">
              <a:defRPr/>
            </a:lvl1pPr>
          </a:lstStyle>
          <a:p>
            <a:pPr>
              <a:defRPr/>
            </a:pPr>
            <a:endParaRPr lang="en-US"/>
          </a:p>
        </p:txBody>
      </p:sp>
      <p:sp>
        <p:nvSpPr>
          <p:cNvPr id="12" name="Slide Number Placeholder 11">
            <a:extLst>
              <a:ext uri="{FF2B5EF4-FFF2-40B4-BE49-F238E27FC236}">
                <a16:creationId xmlns:a16="http://schemas.microsoft.com/office/drawing/2014/main" id="{7948E547-DE6D-4201-AA27-9869770EBF10}"/>
              </a:ext>
            </a:extLst>
          </p:cNvPr>
          <p:cNvSpPr>
            <a:spLocks noGrp="1" noChangeArrowheads="1"/>
          </p:cNvSpPr>
          <p:nvPr>
            <p:ph type="sldNum" sz="quarter" idx="12"/>
          </p:nvPr>
        </p:nvSpPr>
        <p:spPr>
          <a:xfrm>
            <a:off x="76200" y="6248400"/>
            <a:ext cx="587375" cy="488950"/>
          </a:xfrm>
        </p:spPr>
        <p:txBody>
          <a:bodyPr anchorCtr="0"/>
          <a:lstStyle>
            <a:lvl1pPr>
              <a:defRPr/>
            </a:lvl1pPr>
          </a:lstStyle>
          <a:p>
            <a:fld id="{2C60EC04-BAEE-4A2B-922D-D99BF4974EB6}" type="slidenum">
              <a:rPr lang="en-US" altLang="en-US"/>
              <a:pPr/>
              <a:t>‹#›</a:t>
            </a:fld>
            <a:endParaRPr lang="en-US" altLang="en-US"/>
          </a:p>
        </p:txBody>
      </p:sp>
    </p:spTree>
    <p:extLst>
      <p:ext uri="{BB962C8B-B14F-4D97-AF65-F5344CB8AC3E}">
        <p14:creationId xmlns:p14="http://schemas.microsoft.com/office/powerpoint/2010/main" val="57293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E312D77-0572-49C7-A480-0BBF9B101E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120DDC97-FF21-47F1-8A91-C563A5F9E8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18F8097-087B-471B-864A-9D1B78686449}"/>
              </a:ext>
            </a:extLst>
          </p:cNvPr>
          <p:cNvSpPr>
            <a:spLocks noGrp="1" noChangeArrowheads="1"/>
          </p:cNvSpPr>
          <p:nvPr>
            <p:ph type="sldNum" sz="quarter" idx="12"/>
          </p:nvPr>
        </p:nvSpPr>
        <p:spPr>
          <a:ln/>
        </p:spPr>
        <p:txBody>
          <a:bodyPr/>
          <a:lstStyle>
            <a:lvl1pPr>
              <a:defRPr/>
            </a:lvl1pPr>
          </a:lstStyle>
          <a:p>
            <a:fld id="{A1C99B2D-60B7-4707-A3D1-D35500000EE7}" type="slidenum">
              <a:rPr lang="en-US" altLang="en-US"/>
              <a:pPr/>
              <a:t>‹#›</a:t>
            </a:fld>
            <a:endParaRPr lang="en-US" altLang="en-US"/>
          </a:p>
        </p:txBody>
      </p:sp>
    </p:spTree>
    <p:extLst>
      <p:ext uri="{BB962C8B-B14F-4D97-AF65-F5344CB8AC3E}">
        <p14:creationId xmlns:p14="http://schemas.microsoft.com/office/powerpoint/2010/main" val="420746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E08B9AD7-44D9-4BA2-B95E-83E6E42396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5411B99-3EDE-4A70-97A2-BB5CB74FBD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34E38220-05F3-4F36-9AB4-BEF7524712C1}"/>
              </a:ext>
            </a:extLst>
          </p:cNvPr>
          <p:cNvSpPr>
            <a:spLocks noGrp="1" noChangeArrowheads="1"/>
          </p:cNvSpPr>
          <p:nvPr>
            <p:ph type="sldNum" sz="quarter" idx="12"/>
          </p:nvPr>
        </p:nvSpPr>
        <p:spPr>
          <a:ln/>
        </p:spPr>
        <p:txBody>
          <a:bodyPr/>
          <a:lstStyle>
            <a:lvl1pPr>
              <a:defRPr/>
            </a:lvl1pPr>
          </a:lstStyle>
          <a:p>
            <a:fld id="{61BFB0A4-2E90-40DB-B559-E3B9E5986FEA}" type="slidenum">
              <a:rPr lang="en-US" altLang="en-US"/>
              <a:pPr/>
              <a:t>‹#›</a:t>
            </a:fld>
            <a:endParaRPr lang="en-US" altLang="en-US"/>
          </a:p>
        </p:txBody>
      </p:sp>
    </p:spTree>
    <p:extLst>
      <p:ext uri="{BB962C8B-B14F-4D97-AF65-F5344CB8AC3E}">
        <p14:creationId xmlns:p14="http://schemas.microsoft.com/office/powerpoint/2010/main" val="75368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326439CB-C526-4B16-A8A9-B026551918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EAD4BDE0-43CC-423A-A5D8-75843D28C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E13861AC-A0A8-4A60-A4FB-C4C871E7F647}"/>
              </a:ext>
            </a:extLst>
          </p:cNvPr>
          <p:cNvSpPr>
            <a:spLocks noGrp="1" noChangeArrowheads="1"/>
          </p:cNvSpPr>
          <p:nvPr>
            <p:ph type="sldNum" sz="quarter" idx="12"/>
          </p:nvPr>
        </p:nvSpPr>
        <p:spPr>
          <a:ln/>
        </p:spPr>
        <p:txBody>
          <a:bodyPr/>
          <a:lstStyle>
            <a:lvl1pPr>
              <a:defRPr/>
            </a:lvl1pPr>
          </a:lstStyle>
          <a:p>
            <a:fld id="{FFBD6217-6E1B-4384-AB3B-20D14C3BD526}" type="slidenum">
              <a:rPr lang="en-US" altLang="en-US"/>
              <a:pPr/>
              <a:t>‹#›</a:t>
            </a:fld>
            <a:endParaRPr lang="en-US" altLang="en-US"/>
          </a:p>
        </p:txBody>
      </p:sp>
    </p:spTree>
    <p:extLst>
      <p:ext uri="{BB962C8B-B14F-4D97-AF65-F5344CB8AC3E}">
        <p14:creationId xmlns:p14="http://schemas.microsoft.com/office/powerpoint/2010/main" val="20643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87683340-96D9-4EA5-918B-DC0523246FC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8FB8ADDC-0592-480F-8D4C-E413E3A875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32B9992F-734C-47D1-9745-70BEE8585C63}"/>
              </a:ext>
            </a:extLst>
          </p:cNvPr>
          <p:cNvSpPr>
            <a:spLocks noGrp="1" noChangeArrowheads="1"/>
          </p:cNvSpPr>
          <p:nvPr>
            <p:ph type="sldNum" sz="quarter" idx="12"/>
          </p:nvPr>
        </p:nvSpPr>
        <p:spPr>
          <a:ln/>
        </p:spPr>
        <p:txBody>
          <a:bodyPr/>
          <a:lstStyle>
            <a:lvl1pPr>
              <a:defRPr/>
            </a:lvl1pPr>
          </a:lstStyle>
          <a:p>
            <a:fld id="{33AC4375-AE45-4D73-802A-B12B76A9FE86}" type="slidenum">
              <a:rPr lang="en-US" altLang="en-US"/>
              <a:pPr/>
              <a:t>‹#›</a:t>
            </a:fld>
            <a:endParaRPr lang="en-US" altLang="en-US"/>
          </a:p>
        </p:txBody>
      </p:sp>
    </p:spTree>
    <p:extLst>
      <p:ext uri="{BB962C8B-B14F-4D97-AF65-F5344CB8AC3E}">
        <p14:creationId xmlns:p14="http://schemas.microsoft.com/office/powerpoint/2010/main" val="151635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CFD9D38-2F6B-496A-A703-0543C8BBDCD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CDAC8465-379E-473E-AE46-018ECDDA35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623D7A5E-B408-4ADF-ABF9-9EE50741382E}"/>
              </a:ext>
            </a:extLst>
          </p:cNvPr>
          <p:cNvSpPr>
            <a:spLocks noGrp="1" noChangeArrowheads="1"/>
          </p:cNvSpPr>
          <p:nvPr>
            <p:ph type="sldNum" sz="quarter" idx="12"/>
          </p:nvPr>
        </p:nvSpPr>
        <p:spPr>
          <a:ln/>
        </p:spPr>
        <p:txBody>
          <a:bodyPr/>
          <a:lstStyle>
            <a:lvl1pPr>
              <a:defRPr/>
            </a:lvl1pPr>
          </a:lstStyle>
          <a:p>
            <a:fld id="{E0FCC204-6C6E-4029-B64C-339EF79102B6}" type="slidenum">
              <a:rPr lang="en-US" altLang="en-US"/>
              <a:pPr/>
              <a:t>‹#›</a:t>
            </a:fld>
            <a:endParaRPr lang="en-US" altLang="en-US"/>
          </a:p>
        </p:txBody>
      </p:sp>
    </p:spTree>
    <p:extLst>
      <p:ext uri="{BB962C8B-B14F-4D97-AF65-F5344CB8AC3E}">
        <p14:creationId xmlns:p14="http://schemas.microsoft.com/office/powerpoint/2010/main" val="3304535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4D06F44-A735-42E2-93BB-4E6000CDC1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FF6F3E8D-0F34-4452-A507-AA335B8405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D894399B-1435-4736-8561-AE1A222B5950}"/>
              </a:ext>
            </a:extLst>
          </p:cNvPr>
          <p:cNvSpPr>
            <a:spLocks noGrp="1" noChangeArrowheads="1"/>
          </p:cNvSpPr>
          <p:nvPr>
            <p:ph type="sldNum" sz="quarter" idx="12"/>
          </p:nvPr>
        </p:nvSpPr>
        <p:spPr>
          <a:ln/>
        </p:spPr>
        <p:txBody>
          <a:bodyPr/>
          <a:lstStyle>
            <a:lvl1pPr>
              <a:defRPr/>
            </a:lvl1pPr>
          </a:lstStyle>
          <a:p>
            <a:fld id="{CEF2A6CD-52B6-4323-8A20-7F111C39FBE5}" type="slidenum">
              <a:rPr lang="en-US" altLang="en-US"/>
              <a:pPr/>
              <a:t>‹#›</a:t>
            </a:fld>
            <a:endParaRPr lang="en-US" altLang="en-US"/>
          </a:p>
        </p:txBody>
      </p:sp>
    </p:spTree>
    <p:extLst>
      <p:ext uri="{BB962C8B-B14F-4D97-AF65-F5344CB8AC3E}">
        <p14:creationId xmlns:p14="http://schemas.microsoft.com/office/powerpoint/2010/main" val="3573141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08177014-04A7-4158-9985-CF9CABCB8D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D411BF2A-377D-4C53-AC74-2C9116EC5D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157F8D16-3B5E-46A9-AB40-B46746C68964}"/>
              </a:ext>
            </a:extLst>
          </p:cNvPr>
          <p:cNvSpPr>
            <a:spLocks noGrp="1" noChangeArrowheads="1"/>
          </p:cNvSpPr>
          <p:nvPr>
            <p:ph type="sldNum" sz="quarter" idx="12"/>
          </p:nvPr>
        </p:nvSpPr>
        <p:spPr>
          <a:ln/>
        </p:spPr>
        <p:txBody>
          <a:bodyPr/>
          <a:lstStyle>
            <a:lvl1pPr>
              <a:defRPr/>
            </a:lvl1pPr>
          </a:lstStyle>
          <a:p>
            <a:fld id="{8DB8F65D-FFC1-4966-AB7E-1E6419B77FA0}" type="slidenum">
              <a:rPr lang="en-US" altLang="en-US"/>
              <a:pPr/>
              <a:t>‹#›</a:t>
            </a:fld>
            <a:endParaRPr lang="en-US" altLang="en-US"/>
          </a:p>
        </p:txBody>
      </p:sp>
    </p:spTree>
    <p:extLst>
      <p:ext uri="{BB962C8B-B14F-4D97-AF65-F5344CB8AC3E}">
        <p14:creationId xmlns:p14="http://schemas.microsoft.com/office/powerpoint/2010/main" val="228270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90E869-1169-48A8-A152-6416969C8A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CC9429-78DC-42FF-B876-A2899483AD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4E2767-38B3-4852-9946-F8CA10CDE1CD}"/>
              </a:ext>
            </a:extLst>
          </p:cNvPr>
          <p:cNvSpPr>
            <a:spLocks noGrp="1" noChangeArrowheads="1"/>
          </p:cNvSpPr>
          <p:nvPr>
            <p:ph type="sldNum" sz="quarter" idx="12"/>
          </p:nvPr>
        </p:nvSpPr>
        <p:spPr>
          <a:ln/>
        </p:spPr>
        <p:txBody>
          <a:bodyPr/>
          <a:lstStyle>
            <a:lvl1pPr>
              <a:defRPr/>
            </a:lvl1pPr>
          </a:lstStyle>
          <a:p>
            <a:fld id="{9F899DDB-F4D8-402A-B771-0476425EA890}" type="slidenum">
              <a:rPr lang="en-US" altLang="en-US"/>
              <a:pPr/>
              <a:t>‹#›</a:t>
            </a:fld>
            <a:endParaRPr lang="en-US" altLang="en-US"/>
          </a:p>
        </p:txBody>
      </p:sp>
    </p:spTree>
    <p:extLst>
      <p:ext uri="{BB962C8B-B14F-4D97-AF65-F5344CB8AC3E}">
        <p14:creationId xmlns:p14="http://schemas.microsoft.com/office/powerpoint/2010/main" val="1080180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0FACB650-577A-4E6E-A49D-7ADE966623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58922EAC-E7EA-440C-83C8-AA8329ABAF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174F224D-69C7-465B-8FCA-8F349F939D00}"/>
              </a:ext>
            </a:extLst>
          </p:cNvPr>
          <p:cNvSpPr>
            <a:spLocks noGrp="1" noChangeArrowheads="1"/>
          </p:cNvSpPr>
          <p:nvPr>
            <p:ph type="sldNum" sz="quarter" idx="12"/>
          </p:nvPr>
        </p:nvSpPr>
        <p:spPr>
          <a:ln/>
        </p:spPr>
        <p:txBody>
          <a:bodyPr/>
          <a:lstStyle>
            <a:lvl1pPr>
              <a:defRPr/>
            </a:lvl1pPr>
          </a:lstStyle>
          <a:p>
            <a:fld id="{F4744EB2-953D-4079-9F9C-819891669A95}" type="slidenum">
              <a:rPr lang="en-US" altLang="en-US"/>
              <a:pPr/>
              <a:t>‹#›</a:t>
            </a:fld>
            <a:endParaRPr lang="en-US" altLang="en-US"/>
          </a:p>
        </p:txBody>
      </p:sp>
    </p:spTree>
    <p:extLst>
      <p:ext uri="{BB962C8B-B14F-4D97-AF65-F5344CB8AC3E}">
        <p14:creationId xmlns:p14="http://schemas.microsoft.com/office/powerpoint/2010/main" val="2610186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8649CBF5-6CF2-4C43-AA0B-66CE075A98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EC922910-52A3-4ED9-ABFB-325C4CEE8B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F322BB6F-0AB3-4706-9E52-8E933FF83211}"/>
              </a:ext>
            </a:extLst>
          </p:cNvPr>
          <p:cNvSpPr>
            <a:spLocks noGrp="1" noChangeArrowheads="1"/>
          </p:cNvSpPr>
          <p:nvPr>
            <p:ph type="sldNum" sz="quarter" idx="12"/>
          </p:nvPr>
        </p:nvSpPr>
        <p:spPr>
          <a:ln/>
        </p:spPr>
        <p:txBody>
          <a:bodyPr/>
          <a:lstStyle>
            <a:lvl1pPr>
              <a:defRPr/>
            </a:lvl1pPr>
          </a:lstStyle>
          <a:p>
            <a:fld id="{0297F33E-3511-4D91-AB1F-FD8D75A01EF3}" type="slidenum">
              <a:rPr lang="en-US" altLang="en-US"/>
              <a:pPr/>
              <a:t>‹#›</a:t>
            </a:fld>
            <a:endParaRPr lang="en-US" altLang="en-US"/>
          </a:p>
        </p:txBody>
      </p:sp>
    </p:spTree>
    <p:extLst>
      <p:ext uri="{BB962C8B-B14F-4D97-AF65-F5344CB8AC3E}">
        <p14:creationId xmlns:p14="http://schemas.microsoft.com/office/powerpoint/2010/main" val="78810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A3A4915-6C81-4E46-B22E-283E1DF3C3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3C765ED4-3484-4E17-A959-3DDB96F247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F7E9242-1B35-4677-B541-6AA97C9F927E}"/>
              </a:ext>
            </a:extLst>
          </p:cNvPr>
          <p:cNvSpPr>
            <a:spLocks noGrp="1" noChangeArrowheads="1"/>
          </p:cNvSpPr>
          <p:nvPr>
            <p:ph type="sldNum" sz="quarter" idx="12"/>
          </p:nvPr>
        </p:nvSpPr>
        <p:spPr>
          <a:ln/>
        </p:spPr>
        <p:txBody>
          <a:bodyPr/>
          <a:lstStyle>
            <a:lvl1pPr>
              <a:defRPr/>
            </a:lvl1pPr>
          </a:lstStyle>
          <a:p>
            <a:fld id="{3D7C1382-8B51-404D-963B-036C96D5B2DB}" type="slidenum">
              <a:rPr lang="en-US" altLang="en-US"/>
              <a:pPr/>
              <a:t>‹#›</a:t>
            </a:fld>
            <a:endParaRPr lang="en-US" altLang="en-US"/>
          </a:p>
        </p:txBody>
      </p:sp>
    </p:spTree>
    <p:extLst>
      <p:ext uri="{BB962C8B-B14F-4D97-AF65-F5344CB8AC3E}">
        <p14:creationId xmlns:p14="http://schemas.microsoft.com/office/powerpoint/2010/main" val="371846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CFE5D345-28F8-4041-943A-7E922CEE23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F5C2A3D5-6E0F-4E49-80D0-3C549652BA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61E9C070-4FDD-416B-A70D-159A140AB69D}"/>
              </a:ext>
            </a:extLst>
          </p:cNvPr>
          <p:cNvSpPr>
            <a:spLocks noGrp="1" noChangeArrowheads="1"/>
          </p:cNvSpPr>
          <p:nvPr>
            <p:ph type="sldNum" sz="quarter" idx="12"/>
          </p:nvPr>
        </p:nvSpPr>
        <p:spPr>
          <a:ln/>
        </p:spPr>
        <p:txBody>
          <a:bodyPr/>
          <a:lstStyle>
            <a:lvl1pPr>
              <a:defRPr/>
            </a:lvl1pPr>
          </a:lstStyle>
          <a:p>
            <a:fld id="{B70A286A-C649-49EB-86C3-DFDC9A7FC310}" type="slidenum">
              <a:rPr lang="en-US" altLang="en-US"/>
              <a:pPr/>
              <a:t>‹#›</a:t>
            </a:fld>
            <a:endParaRPr lang="en-US" altLang="en-US"/>
          </a:p>
        </p:txBody>
      </p:sp>
    </p:spTree>
    <p:extLst>
      <p:ext uri="{BB962C8B-B14F-4D97-AF65-F5344CB8AC3E}">
        <p14:creationId xmlns:p14="http://schemas.microsoft.com/office/powerpoint/2010/main" val="354319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1BFBFA1-FE96-4767-9EE8-41BC00D359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A40EB8-6B56-4956-A334-8F9E97CF45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BFF43E-D400-4F6F-9570-82B27C7241F5}"/>
              </a:ext>
            </a:extLst>
          </p:cNvPr>
          <p:cNvSpPr>
            <a:spLocks noGrp="1" noChangeArrowheads="1"/>
          </p:cNvSpPr>
          <p:nvPr>
            <p:ph type="sldNum" sz="quarter" idx="12"/>
          </p:nvPr>
        </p:nvSpPr>
        <p:spPr>
          <a:ln/>
        </p:spPr>
        <p:txBody>
          <a:bodyPr/>
          <a:lstStyle>
            <a:lvl1pPr>
              <a:defRPr/>
            </a:lvl1pPr>
          </a:lstStyle>
          <a:p>
            <a:fld id="{205C3177-6C69-4722-B3F7-A8F662B28330}" type="slidenum">
              <a:rPr lang="en-US" altLang="en-US"/>
              <a:pPr/>
              <a:t>‹#›</a:t>
            </a:fld>
            <a:endParaRPr lang="en-US" altLang="en-US"/>
          </a:p>
        </p:txBody>
      </p:sp>
    </p:spTree>
    <p:extLst>
      <p:ext uri="{BB962C8B-B14F-4D97-AF65-F5344CB8AC3E}">
        <p14:creationId xmlns:p14="http://schemas.microsoft.com/office/powerpoint/2010/main" val="382365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B55366-829F-4959-AA61-14D6ABCAAD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DBB01F-1682-4598-B2E9-14754647F3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84F2852-BB4A-44B2-B1F0-4BDE73254E72}"/>
              </a:ext>
            </a:extLst>
          </p:cNvPr>
          <p:cNvSpPr>
            <a:spLocks noGrp="1" noChangeArrowheads="1"/>
          </p:cNvSpPr>
          <p:nvPr>
            <p:ph type="sldNum" sz="quarter" idx="12"/>
          </p:nvPr>
        </p:nvSpPr>
        <p:spPr>
          <a:ln/>
        </p:spPr>
        <p:txBody>
          <a:bodyPr/>
          <a:lstStyle>
            <a:lvl1pPr>
              <a:defRPr/>
            </a:lvl1pPr>
          </a:lstStyle>
          <a:p>
            <a:fld id="{DF9B92F1-F93D-4FA0-B455-7C1C67DEE9C3}" type="slidenum">
              <a:rPr lang="en-US" altLang="en-US"/>
              <a:pPr/>
              <a:t>‹#›</a:t>
            </a:fld>
            <a:endParaRPr lang="en-US" altLang="en-US"/>
          </a:p>
        </p:txBody>
      </p:sp>
    </p:spTree>
    <p:extLst>
      <p:ext uri="{BB962C8B-B14F-4D97-AF65-F5344CB8AC3E}">
        <p14:creationId xmlns:p14="http://schemas.microsoft.com/office/powerpoint/2010/main" val="243736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8D6856C-FC85-49B4-9475-8667B82F3E1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7773908-5624-4C0B-9141-02EE430044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34ED4ED-F34B-4A5F-9C2B-2EEB529CCECA}"/>
              </a:ext>
            </a:extLst>
          </p:cNvPr>
          <p:cNvSpPr>
            <a:spLocks noGrp="1" noChangeArrowheads="1"/>
          </p:cNvSpPr>
          <p:nvPr>
            <p:ph type="sldNum" sz="quarter" idx="12"/>
          </p:nvPr>
        </p:nvSpPr>
        <p:spPr>
          <a:ln/>
        </p:spPr>
        <p:txBody>
          <a:bodyPr/>
          <a:lstStyle>
            <a:lvl1pPr>
              <a:defRPr/>
            </a:lvl1pPr>
          </a:lstStyle>
          <a:p>
            <a:fld id="{FD564615-F0CB-4240-9BF9-FF982205C3D1}" type="slidenum">
              <a:rPr lang="en-US" altLang="en-US"/>
              <a:pPr/>
              <a:t>‹#›</a:t>
            </a:fld>
            <a:endParaRPr lang="en-US" altLang="en-US"/>
          </a:p>
        </p:txBody>
      </p:sp>
    </p:spTree>
    <p:extLst>
      <p:ext uri="{BB962C8B-B14F-4D97-AF65-F5344CB8AC3E}">
        <p14:creationId xmlns:p14="http://schemas.microsoft.com/office/powerpoint/2010/main" val="20335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30E4EB8-E95A-4FA1-9887-5E0B1A780C4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D7A77CF-3E9E-48FC-99AB-A7B366B8D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A5C4D82-B521-4F9B-A7E4-214BD8A50151}"/>
              </a:ext>
            </a:extLst>
          </p:cNvPr>
          <p:cNvSpPr>
            <a:spLocks noGrp="1" noChangeArrowheads="1"/>
          </p:cNvSpPr>
          <p:nvPr>
            <p:ph type="sldNum" sz="quarter" idx="12"/>
          </p:nvPr>
        </p:nvSpPr>
        <p:spPr>
          <a:ln/>
        </p:spPr>
        <p:txBody>
          <a:bodyPr/>
          <a:lstStyle>
            <a:lvl1pPr>
              <a:defRPr/>
            </a:lvl1pPr>
          </a:lstStyle>
          <a:p>
            <a:fld id="{8B0B5127-3972-405B-83E2-1BCDEB446800}" type="slidenum">
              <a:rPr lang="en-US" altLang="en-US"/>
              <a:pPr/>
              <a:t>‹#›</a:t>
            </a:fld>
            <a:endParaRPr lang="en-US" altLang="en-US"/>
          </a:p>
        </p:txBody>
      </p:sp>
    </p:spTree>
    <p:extLst>
      <p:ext uri="{BB962C8B-B14F-4D97-AF65-F5344CB8AC3E}">
        <p14:creationId xmlns:p14="http://schemas.microsoft.com/office/powerpoint/2010/main" val="366301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E4EBC0-ACFD-4FF4-8EFF-8989786834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288ACA-F52B-4485-B12A-24CE4D0033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B06C674-E5DA-4E9D-9886-FDC801056FAE}"/>
              </a:ext>
            </a:extLst>
          </p:cNvPr>
          <p:cNvSpPr>
            <a:spLocks noGrp="1" noChangeArrowheads="1"/>
          </p:cNvSpPr>
          <p:nvPr>
            <p:ph type="sldNum" sz="quarter" idx="12"/>
          </p:nvPr>
        </p:nvSpPr>
        <p:spPr>
          <a:ln/>
        </p:spPr>
        <p:txBody>
          <a:bodyPr/>
          <a:lstStyle>
            <a:lvl1pPr>
              <a:defRPr/>
            </a:lvl1pPr>
          </a:lstStyle>
          <a:p>
            <a:fld id="{CECFE286-9DD3-4B15-87BB-1005B1213671}" type="slidenum">
              <a:rPr lang="en-US" altLang="en-US"/>
              <a:pPr/>
              <a:t>‹#›</a:t>
            </a:fld>
            <a:endParaRPr lang="en-US" altLang="en-US"/>
          </a:p>
        </p:txBody>
      </p:sp>
    </p:spTree>
    <p:extLst>
      <p:ext uri="{BB962C8B-B14F-4D97-AF65-F5344CB8AC3E}">
        <p14:creationId xmlns:p14="http://schemas.microsoft.com/office/powerpoint/2010/main" val="254813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C1E721-3E4B-44B3-82B7-080F81CB47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402750-D482-4B68-AB1A-ED135E805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489CA5-ED8B-48ED-B21E-07BF0E566952}"/>
              </a:ext>
            </a:extLst>
          </p:cNvPr>
          <p:cNvSpPr>
            <a:spLocks noGrp="1" noChangeArrowheads="1"/>
          </p:cNvSpPr>
          <p:nvPr>
            <p:ph type="sldNum" sz="quarter" idx="12"/>
          </p:nvPr>
        </p:nvSpPr>
        <p:spPr>
          <a:ln/>
        </p:spPr>
        <p:txBody>
          <a:bodyPr/>
          <a:lstStyle>
            <a:lvl1pPr>
              <a:defRPr/>
            </a:lvl1pPr>
          </a:lstStyle>
          <a:p>
            <a:fld id="{068DE49D-7475-4A0A-9EDC-7A7EE30A0FFC}" type="slidenum">
              <a:rPr lang="en-US" altLang="en-US"/>
              <a:pPr/>
              <a:t>‹#›</a:t>
            </a:fld>
            <a:endParaRPr lang="en-US" altLang="en-US"/>
          </a:p>
        </p:txBody>
      </p:sp>
    </p:spTree>
    <p:extLst>
      <p:ext uri="{BB962C8B-B14F-4D97-AF65-F5344CB8AC3E}">
        <p14:creationId xmlns:p14="http://schemas.microsoft.com/office/powerpoint/2010/main" val="347037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2A3F72-FBB2-4703-B369-95CA974B14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5D2597-9E56-42FA-98A0-98E2AD90A4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7A8F38-7862-4EA2-A71D-084D94B085D1}"/>
              </a:ext>
            </a:extLst>
          </p:cNvPr>
          <p:cNvSpPr>
            <a:spLocks noGrp="1" noChangeArrowheads="1"/>
          </p:cNvSpPr>
          <p:nvPr>
            <p:ph type="sldNum" sz="quarter" idx="12"/>
          </p:nvPr>
        </p:nvSpPr>
        <p:spPr>
          <a:ln/>
        </p:spPr>
        <p:txBody>
          <a:bodyPr/>
          <a:lstStyle>
            <a:lvl1pPr>
              <a:defRPr/>
            </a:lvl1pPr>
          </a:lstStyle>
          <a:p>
            <a:fld id="{3ADE76EE-2752-4165-9D63-D97CD1CAA238}" type="slidenum">
              <a:rPr lang="en-US" altLang="en-US"/>
              <a:pPr/>
              <a:t>‹#›</a:t>
            </a:fld>
            <a:endParaRPr lang="en-US" altLang="en-US"/>
          </a:p>
        </p:txBody>
      </p:sp>
    </p:spTree>
    <p:extLst>
      <p:ext uri="{BB962C8B-B14F-4D97-AF65-F5344CB8AC3E}">
        <p14:creationId xmlns:p14="http://schemas.microsoft.com/office/powerpoint/2010/main" val="356078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98EF40-3BED-4048-960F-C515821DE1D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273B84C-A88D-454F-B666-E306EC2CB66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69EF8F81-9110-4FD2-9E06-E1116B2738D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3077" name="Rectangle 5">
            <a:extLst>
              <a:ext uri="{FF2B5EF4-FFF2-40B4-BE49-F238E27FC236}">
                <a16:creationId xmlns:a16="http://schemas.microsoft.com/office/drawing/2014/main" id="{93614C35-EF4C-42C0-BD22-64463209D8F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3078" name="Rectangle 6">
            <a:extLst>
              <a:ext uri="{FF2B5EF4-FFF2-40B4-BE49-F238E27FC236}">
                <a16:creationId xmlns:a16="http://schemas.microsoft.com/office/drawing/2014/main" id="{3691B293-D333-4A2D-9F6B-34CE38CE45C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EE0D77C-20F7-4F4C-B748-191F1DC81D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2872DD54-9A14-4053-9563-E982A8B534DA}"/>
              </a:ext>
            </a:extLst>
          </p:cNvPr>
          <p:cNvGrpSpPr>
            <a:grpSpLocks/>
          </p:cNvGrpSpPr>
          <p:nvPr/>
        </p:nvGrpSpPr>
        <p:grpSpPr bwMode="auto">
          <a:xfrm>
            <a:off x="0" y="0"/>
            <a:ext cx="7620000" cy="6858000"/>
            <a:chOff x="0" y="0"/>
            <a:chExt cx="4800" cy="4320"/>
          </a:xfrm>
        </p:grpSpPr>
        <p:grpSp>
          <p:nvGrpSpPr>
            <p:cNvPr id="2057" name="Group 3">
              <a:extLst>
                <a:ext uri="{FF2B5EF4-FFF2-40B4-BE49-F238E27FC236}">
                  <a16:creationId xmlns:a16="http://schemas.microsoft.com/office/drawing/2014/main" id="{BC27CD9F-EBA2-4A39-874C-20A368E73175}"/>
                </a:ext>
              </a:extLst>
            </p:cNvPr>
            <p:cNvGrpSpPr>
              <a:grpSpLocks/>
            </p:cNvGrpSpPr>
            <p:nvPr userDrawn="1"/>
          </p:nvGrpSpPr>
          <p:grpSpPr bwMode="auto">
            <a:xfrm>
              <a:off x="0" y="0"/>
              <a:ext cx="2016" cy="4320"/>
              <a:chOff x="0" y="0"/>
              <a:chExt cx="2016" cy="4320"/>
            </a:xfrm>
          </p:grpSpPr>
          <p:sp>
            <p:nvSpPr>
              <p:cNvPr id="2061" name="Rectangle 4">
                <a:extLst>
                  <a:ext uri="{FF2B5EF4-FFF2-40B4-BE49-F238E27FC236}">
                    <a16:creationId xmlns:a16="http://schemas.microsoft.com/office/drawing/2014/main" id="{9EED1675-5691-4ED8-9B83-EB1C1DBB3FE7}"/>
                  </a:ext>
                </a:extLst>
              </p:cNvPr>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2062" name="Freeform 5">
                <a:extLst>
                  <a:ext uri="{FF2B5EF4-FFF2-40B4-BE49-F238E27FC236}">
                    <a16:creationId xmlns:a16="http://schemas.microsoft.com/office/drawing/2014/main" id="{0795F513-537B-4776-A61C-7842BAC8C4CF}"/>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2058" name="Group 6">
              <a:extLst>
                <a:ext uri="{FF2B5EF4-FFF2-40B4-BE49-F238E27FC236}">
                  <a16:creationId xmlns:a16="http://schemas.microsoft.com/office/drawing/2014/main" id="{1FF0CC7E-3ED9-49C6-AA7E-B68CD0134A7B}"/>
                </a:ext>
              </a:extLst>
            </p:cNvPr>
            <p:cNvGrpSpPr>
              <a:grpSpLocks/>
            </p:cNvGrpSpPr>
            <p:nvPr/>
          </p:nvGrpSpPr>
          <p:grpSpPr bwMode="auto">
            <a:xfrm>
              <a:off x="144" y="1248"/>
              <a:ext cx="4656" cy="201"/>
              <a:chOff x="144" y="1248"/>
              <a:chExt cx="4656" cy="201"/>
            </a:xfrm>
          </p:grpSpPr>
          <p:sp>
            <p:nvSpPr>
              <p:cNvPr id="2059" name="AutoShape 7">
                <a:extLst>
                  <a:ext uri="{FF2B5EF4-FFF2-40B4-BE49-F238E27FC236}">
                    <a16:creationId xmlns:a16="http://schemas.microsoft.com/office/drawing/2014/main" id="{13FD5C40-9280-4C21-A360-A71439192A78}"/>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2060" name="AutoShape 8">
                <a:extLst>
                  <a:ext uri="{FF2B5EF4-FFF2-40B4-BE49-F238E27FC236}">
                    <a16:creationId xmlns:a16="http://schemas.microsoft.com/office/drawing/2014/main" id="{5F1DD707-1B3D-4357-8BC0-7C861D6CC8A9}"/>
                  </a:ext>
                </a:extLst>
              </p:cNvPr>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grpSp>
      </p:grpSp>
      <p:sp>
        <p:nvSpPr>
          <p:cNvPr id="2051" name="AutoShape 9">
            <a:extLst>
              <a:ext uri="{FF2B5EF4-FFF2-40B4-BE49-F238E27FC236}">
                <a16:creationId xmlns:a16="http://schemas.microsoft.com/office/drawing/2014/main" id="{2A26B7FB-3E61-4652-9364-F699660A8D90}"/>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10">
            <a:extLst>
              <a:ext uri="{FF2B5EF4-FFF2-40B4-BE49-F238E27FC236}">
                <a16:creationId xmlns:a16="http://schemas.microsoft.com/office/drawing/2014/main" id="{9D807500-0E38-4841-93EA-34051F8D3AFD}"/>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7" name="Rectangle 11">
            <a:extLst>
              <a:ext uri="{FF2B5EF4-FFF2-40B4-BE49-F238E27FC236}">
                <a16:creationId xmlns:a16="http://schemas.microsoft.com/office/drawing/2014/main" id="{8CD5371D-A328-4C94-BC1D-E80D618D83ED}"/>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cs typeface="Arial" charset="0"/>
              </a:defRPr>
            </a:lvl1pPr>
          </a:lstStyle>
          <a:p>
            <a:pPr>
              <a:defRPr/>
            </a:pPr>
            <a:endParaRPr lang="en-US"/>
          </a:p>
        </p:txBody>
      </p:sp>
      <p:sp>
        <p:nvSpPr>
          <p:cNvPr id="24588" name="Rectangle 12">
            <a:extLst>
              <a:ext uri="{FF2B5EF4-FFF2-40B4-BE49-F238E27FC236}">
                <a16:creationId xmlns:a16="http://schemas.microsoft.com/office/drawing/2014/main" id="{4ED1736B-7794-4F9E-9008-B78664ABF042}"/>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24589" name="Rectangle 13">
            <a:extLst>
              <a:ext uri="{FF2B5EF4-FFF2-40B4-BE49-F238E27FC236}">
                <a16:creationId xmlns:a16="http://schemas.microsoft.com/office/drawing/2014/main" id="{19111B57-D8DD-4967-A230-425C1932BDBB}"/>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F851E780-D188-409F-8152-8E5A8AE4BE97}" type="slidenum">
              <a:rPr lang="en-US" altLang="en-US"/>
              <a:pPr/>
              <a:t>‹#›</a:t>
            </a:fld>
            <a:endParaRPr lang="en-US" altLang="en-US"/>
          </a:p>
        </p:txBody>
      </p:sp>
      <p:pic>
        <p:nvPicPr>
          <p:cNvPr id="2056" name="Picture 14" descr="MRC">
            <a:extLst>
              <a:ext uri="{FF2B5EF4-FFF2-40B4-BE49-F238E27FC236}">
                <a16:creationId xmlns:a16="http://schemas.microsoft.com/office/drawing/2014/main" id="{75C686B1-2409-4B66-8528-2EE4BCD85CD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73025"/>
            <a:ext cx="1524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1"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282EDB2B-75D6-4F1C-9FF1-29D441E01C5A}"/>
              </a:ext>
            </a:extLst>
          </p:cNvPr>
          <p:cNvSpPr>
            <a:spLocks noGrp="1" noChangeArrowheads="1"/>
          </p:cNvSpPr>
          <p:nvPr>
            <p:ph type="ctrTitle"/>
          </p:nvPr>
        </p:nvSpPr>
        <p:spPr>
          <a:xfrm>
            <a:off x="457200" y="1066800"/>
            <a:ext cx="8001000" cy="2286000"/>
          </a:xfrm>
        </p:spPr>
        <p:txBody>
          <a:bodyPr/>
          <a:lstStyle/>
          <a:p>
            <a:pPr eaLnBrk="1" hangingPunct="1"/>
            <a:r>
              <a:rPr lang="en-US" altLang="en-US" sz="4000"/>
              <a:t>Allen County Medical Reserve Corps Orientation</a:t>
            </a:r>
            <a:br>
              <a:rPr lang="en-US" altLang="en-US" sz="2800"/>
            </a:br>
            <a:endParaRPr lang="en-US" altLang="en-US" sz="2800"/>
          </a:p>
        </p:txBody>
      </p:sp>
      <p:pic>
        <p:nvPicPr>
          <p:cNvPr id="6147" name="Picture 7" descr="MRC-FBCH_02">
            <a:extLst>
              <a:ext uri="{FF2B5EF4-FFF2-40B4-BE49-F238E27FC236}">
                <a16:creationId xmlns:a16="http://schemas.microsoft.com/office/drawing/2014/main" id="{BD6F310C-F92C-486D-B0AD-0B9F747A4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348"/>
          <a:stretch>
            <a:fillRect/>
          </a:stretch>
        </p:blipFill>
        <p:spPr bwMode="auto">
          <a:xfrm>
            <a:off x="265113" y="3454400"/>
            <a:ext cx="33591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4C91E42B-3141-465F-A5FD-EC13BA512895}"/>
              </a:ext>
            </a:extLst>
          </p:cNvPr>
          <p:cNvSpPr>
            <a:spLocks noGrp="1" noChangeArrowheads="1"/>
          </p:cNvSpPr>
          <p:nvPr>
            <p:ph type="title"/>
          </p:nvPr>
        </p:nvSpPr>
        <p:spPr/>
        <p:txBody>
          <a:bodyPr/>
          <a:lstStyle/>
          <a:p>
            <a:pPr eaLnBrk="1" hangingPunct="1"/>
            <a:r>
              <a:rPr lang="en-US" altLang="en-US"/>
              <a:t>Response Partners</a:t>
            </a:r>
          </a:p>
        </p:txBody>
      </p:sp>
      <p:sp>
        <p:nvSpPr>
          <p:cNvPr id="24579" name="Rectangle 3">
            <a:extLst>
              <a:ext uri="{FF2B5EF4-FFF2-40B4-BE49-F238E27FC236}">
                <a16:creationId xmlns:a16="http://schemas.microsoft.com/office/drawing/2014/main" id="{2B5EB22D-DB8D-4F9D-9C66-91B9F3942B5A}"/>
              </a:ext>
            </a:extLst>
          </p:cNvPr>
          <p:cNvSpPr>
            <a:spLocks noGrp="1" noChangeArrowheads="1"/>
          </p:cNvSpPr>
          <p:nvPr>
            <p:ph type="body" idx="1"/>
          </p:nvPr>
        </p:nvSpPr>
        <p:spPr/>
        <p:txBody>
          <a:bodyPr/>
          <a:lstStyle/>
          <a:p>
            <a:pPr eaLnBrk="1" hangingPunct="1"/>
            <a:r>
              <a:rPr lang="en-US" altLang="en-US" dirty="0"/>
              <a:t>Allen County Emergency Management Agency</a:t>
            </a:r>
          </a:p>
          <a:p>
            <a:pPr eaLnBrk="1" hangingPunct="1"/>
            <a:r>
              <a:rPr lang="en-US" altLang="en-US" dirty="0"/>
              <a:t>Local Health Departments</a:t>
            </a:r>
          </a:p>
          <a:p>
            <a:pPr eaLnBrk="1" hangingPunct="1"/>
            <a:r>
              <a:rPr lang="en-US" altLang="en-US" dirty="0"/>
              <a:t>Red Cross of West Central Ohio</a:t>
            </a:r>
          </a:p>
          <a:p>
            <a:pPr eaLnBrk="1" hangingPunct="1"/>
            <a:r>
              <a:rPr lang="en-US" altLang="en-US" dirty="0"/>
              <a:t>Ohio Department of Health</a:t>
            </a:r>
          </a:p>
          <a:p>
            <a:pPr eaLnBrk="1" hangingPunct="1"/>
            <a:r>
              <a:rPr lang="en-US" altLang="en-US" dirty="0"/>
              <a:t>Police and Fire Departments</a:t>
            </a:r>
          </a:p>
          <a:p>
            <a:pPr eaLnBrk="1" hangingPunct="1"/>
            <a:r>
              <a:rPr lang="en-US" altLang="en-US" dirty="0"/>
              <a:t>Hospitals </a:t>
            </a:r>
          </a:p>
          <a:p>
            <a:pPr eaLnBrk="1" hangingPunct="1"/>
            <a:endParaRPr lang="en-US" altLang="en-US" dirty="0"/>
          </a:p>
          <a:p>
            <a:pPr lvl="1" eaLnBrk="1" hangingPunct="1"/>
            <a:endParaRPr lang="en-US" altLang="en-US" dirty="0"/>
          </a:p>
          <a:p>
            <a:pPr lvl="1" eaLnBrk="1" hangingPunct="1">
              <a:buFontTx/>
              <a:buNone/>
            </a:pPr>
            <a:endParaRPr lang="en-US" altLang="en-US" dirty="0"/>
          </a:p>
        </p:txBody>
      </p:sp>
      <p:pic>
        <p:nvPicPr>
          <p:cNvPr id="24580" name="Picture 4" descr="CitizenLogoFinal">
            <a:extLst>
              <a:ext uri="{FF2B5EF4-FFF2-40B4-BE49-F238E27FC236}">
                <a16:creationId xmlns:a16="http://schemas.microsoft.com/office/drawing/2014/main" id="{F780C96D-A661-438F-84D0-1F7598ACD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224337"/>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a:extLst>
              <a:ext uri="{FF2B5EF4-FFF2-40B4-BE49-F238E27FC236}">
                <a16:creationId xmlns:a16="http://schemas.microsoft.com/office/drawing/2014/main" id="{957B59E8-388F-4860-AF06-DF1BB702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590" r="44617"/>
          <a:stretch>
            <a:fillRect/>
          </a:stretch>
        </p:blipFill>
        <p:spPr bwMode="auto">
          <a:xfrm>
            <a:off x="5959522" y="5467350"/>
            <a:ext cx="236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a:extLst>
              <a:ext uri="{FF2B5EF4-FFF2-40B4-BE49-F238E27FC236}">
                <a16:creationId xmlns:a16="http://schemas.microsoft.com/office/drawing/2014/main" id="{41875AC0-4F34-4B83-82E9-563027846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33400"/>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a:extLst>
              <a:ext uri="{FF2B5EF4-FFF2-40B4-BE49-F238E27FC236}">
                <a16:creationId xmlns:a16="http://schemas.microsoft.com/office/drawing/2014/main" id="{FA0B292D-7338-41C8-A8AC-4BED1E98B0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2329644"/>
            <a:ext cx="1047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extLst>
              <a:ext uri="{FF2B5EF4-FFF2-40B4-BE49-F238E27FC236}">
                <a16:creationId xmlns:a16="http://schemas.microsoft.com/office/drawing/2014/main" id="{D9EA78A8-01FC-4AB7-BC68-952B0DD01320}"/>
              </a:ext>
            </a:extLst>
          </p:cNvPr>
          <p:cNvSpPr>
            <a:spLocks noGrp="1" noChangeArrowheads="1"/>
          </p:cNvSpPr>
          <p:nvPr>
            <p:ph type="title"/>
          </p:nvPr>
        </p:nvSpPr>
        <p:spPr>
          <a:xfrm>
            <a:off x="838200" y="762000"/>
            <a:ext cx="3886200" cy="1143000"/>
          </a:xfrm>
        </p:spPr>
        <p:txBody>
          <a:bodyPr/>
          <a:lstStyle/>
          <a:p>
            <a:pPr eaLnBrk="1" hangingPunct="1"/>
            <a:r>
              <a:rPr lang="en-US" altLang="en-US"/>
              <a:t>Who are the </a:t>
            </a:r>
            <a:br>
              <a:rPr lang="en-US" altLang="en-US"/>
            </a:br>
            <a:r>
              <a:rPr lang="en-US" altLang="en-US"/>
              <a:t>	volunteers?</a:t>
            </a:r>
          </a:p>
        </p:txBody>
      </p:sp>
      <p:sp>
        <p:nvSpPr>
          <p:cNvPr id="26627" name="Rectangle 3">
            <a:extLst>
              <a:ext uri="{FF2B5EF4-FFF2-40B4-BE49-F238E27FC236}">
                <a16:creationId xmlns:a16="http://schemas.microsoft.com/office/drawing/2014/main" id="{B400C98A-AE17-4776-B82C-B8BDF8206E4A}"/>
              </a:ext>
            </a:extLst>
          </p:cNvPr>
          <p:cNvSpPr>
            <a:spLocks noGrp="1" noChangeArrowheads="1"/>
          </p:cNvSpPr>
          <p:nvPr>
            <p:ph type="body" idx="1"/>
          </p:nvPr>
        </p:nvSpPr>
        <p:spPr>
          <a:xfrm>
            <a:off x="838200" y="3048000"/>
            <a:ext cx="7693025" cy="3724275"/>
          </a:xfrm>
        </p:spPr>
        <p:txBody>
          <a:bodyPr/>
          <a:lstStyle/>
          <a:p>
            <a:pPr eaLnBrk="1" hangingPunct="1">
              <a:lnSpc>
                <a:spcPct val="90000"/>
              </a:lnSpc>
            </a:pPr>
            <a:r>
              <a:rPr lang="en-US" altLang="en-US" sz="2200" dirty="0"/>
              <a:t>Physicians, Nurses, Physician Assistants, Nurse Practitioners</a:t>
            </a:r>
          </a:p>
          <a:p>
            <a:pPr eaLnBrk="1" hangingPunct="1">
              <a:lnSpc>
                <a:spcPct val="90000"/>
              </a:lnSpc>
            </a:pPr>
            <a:r>
              <a:rPr lang="en-US" altLang="en-US" sz="2200" dirty="0"/>
              <a:t>Mental Health Professionals</a:t>
            </a:r>
          </a:p>
          <a:p>
            <a:pPr eaLnBrk="1" hangingPunct="1">
              <a:lnSpc>
                <a:spcPct val="90000"/>
              </a:lnSpc>
            </a:pPr>
            <a:r>
              <a:rPr lang="en-US" altLang="en-US" sz="2200" dirty="0"/>
              <a:t>X-Ray Techs, Respiratory Therapists, Lab Techs</a:t>
            </a:r>
          </a:p>
          <a:p>
            <a:pPr eaLnBrk="1" hangingPunct="1">
              <a:lnSpc>
                <a:spcPct val="90000"/>
              </a:lnSpc>
            </a:pPr>
            <a:r>
              <a:rPr lang="en-US" altLang="en-US" sz="2200" dirty="0"/>
              <a:t>Pharmacists</a:t>
            </a:r>
          </a:p>
          <a:p>
            <a:pPr eaLnBrk="1" hangingPunct="1">
              <a:lnSpc>
                <a:spcPct val="90000"/>
              </a:lnSpc>
            </a:pPr>
            <a:r>
              <a:rPr lang="en-US" altLang="en-US" sz="2200" dirty="0"/>
              <a:t>Health Educators and Teachers</a:t>
            </a:r>
          </a:p>
          <a:p>
            <a:pPr eaLnBrk="1" hangingPunct="1">
              <a:lnSpc>
                <a:spcPct val="90000"/>
              </a:lnSpc>
            </a:pPr>
            <a:r>
              <a:rPr lang="en-US" altLang="en-US" sz="2200" dirty="0"/>
              <a:t>Database Managers &amp; Administrators</a:t>
            </a:r>
          </a:p>
          <a:p>
            <a:pPr eaLnBrk="1" hangingPunct="1">
              <a:lnSpc>
                <a:spcPct val="90000"/>
              </a:lnSpc>
            </a:pPr>
            <a:r>
              <a:rPr lang="en-US" altLang="en-US" sz="2200" dirty="0"/>
              <a:t>Support, Caregivers, Clerical</a:t>
            </a:r>
          </a:p>
          <a:p>
            <a:pPr eaLnBrk="1" hangingPunct="1">
              <a:lnSpc>
                <a:spcPct val="90000"/>
              </a:lnSpc>
            </a:pPr>
            <a:r>
              <a:rPr lang="en-US" altLang="en-US" sz="2200" dirty="0"/>
              <a:t>Bilingual Medical Professionals</a:t>
            </a:r>
          </a:p>
          <a:p>
            <a:pPr eaLnBrk="1" hangingPunct="1">
              <a:lnSpc>
                <a:spcPct val="90000"/>
              </a:lnSpc>
            </a:pPr>
            <a:r>
              <a:rPr lang="en-US" altLang="en-US" sz="2200" dirty="0"/>
              <a:t>Anyone who wants to help!</a:t>
            </a:r>
          </a:p>
          <a:p>
            <a:pPr eaLnBrk="1" hangingPunct="1">
              <a:lnSpc>
                <a:spcPct val="90000"/>
              </a:lnSpc>
            </a:pPr>
            <a:endParaRPr lang="en-US" altLang="en-US" sz="2400" dirty="0"/>
          </a:p>
        </p:txBody>
      </p:sp>
      <p:pic>
        <p:nvPicPr>
          <p:cNvPr id="26628" name="Picture 4" descr="j0409449">
            <a:extLst>
              <a:ext uri="{FF2B5EF4-FFF2-40B4-BE49-F238E27FC236}">
                <a16:creationId xmlns:a16="http://schemas.microsoft.com/office/drawing/2014/main" id="{999D1BF4-CBE6-4C44-BF28-8D983694C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Expo-3">
            <a:extLst>
              <a:ext uri="{FF2B5EF4-FFF2-40B4-BE49-F238E27FC236}">
                <a16:creationId xmlns:a16="http://schemas.microsoft.com/office/drawing/2014/main" id="{329CA75E-C23B-4936-ADF5-FD1E2C6DA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718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AutoShape 2">
            <a:extLst>
              <a:ext uri="{FF2B5EF4-FFF2-40B4-BE49-F238E27FC236}">
                <a16:creationId xmlns:a16="http://schemas.microsoft.com/office/drawing/2014/main" id="{87D2FBB8-AE60-4BCC-B88A-2D7A5DA40620}"/>
              </a:ext>
            </a:extLst>
          </p:cNvPr>
          <p:cNvSpPr>
            <a:spLocks noGrp="1" noChangeArrowheads="1"/>
          </p:cNvSpPr>
          <p:nvPr>
            <p:ph type="title"/>
          </p:nvPr>
        </p:nvSpPr>
        <p:spPr/>
        <p:txBody>
          <a:bodyPr/>
          <a:lstStyle/>
          <a:p>
            <a:pPr eaLnBrk="1" hangingPunct="1"/>
            <a:r>
              <a:rPr lang="en-US" altLang="en-US" sz="3200"/>
              <a:t>What It Means To Be A</a:t>
            </a:r>
            <a:br>
              <a:rPr lang="en-US" altLang="en-US" sz="3200"/>
            </a:br>
            <a:r>
              <a:rPr lang="en-US" altLang="en-US" sz="3200"/>
              <a:t>Response Level Volunteer</a:t>
            </a:r>
          </a:p>
        </p:txBody>
      </p:sp>
      <p:sp>
        <p:nvSpPr>
          <p:cNvPr id="28676" name="Rectangle 3">
            <a:extLst>
              <a:ext uri="{FF2B5EF4-FFF2-40B4-BE49-F238E27FC236}">
                <a16:creationId xmlns:a16="http://schemas.microsoft.com/office/drawing/2014/main" id="{74417313-24A2-4CDD-9F96-7FAF497CAB4E}"/>
              </a:ext>
            </a:extLst>
          </p:cNvPr>
          <p:cNvSpPr>
            <a:spLocks noGrp="1" noChangeArrowheads="1"/>
          </p:cNvSpPr>
          <p:nvPr>
            <p:ph type="body" idx="1"/>
          </p:nvPr>
        </p:nvSpPr>
        <p:spPr>
          <a:xfrm>
            <a:off x="457200" y="2362200"/>
            <a:ext cx="3352800" cy="4191000"/>
          </a:xfrm>
        </p:spPr>
        <p:txBody>
          <a:bodyPr/>
          <a:lstStyle/>
          <a:p>
            <a:pPr indent="3175" eaLnBrk="1" hangingPunct="1">
              <a:buFont typeface="Wingdings" panose="05000000000000000000" pitchFamily="2" charset="2"/>
              <a:buNone/>
            </a:pPr>
            <a:r>
              <a:rPr lang="en-US" altLang="en-US" dirty="0"/>
              <a:t>Support needs during an emergency</a:t>
            </a:r>
          </a:p>
        </p:txBody>
      </p:sp>
      <p:sp>
        <p:nvSpPr>
          <p:cNvPr id="28677" name="Text Box 5">
            <a:extLst>
              <a:ext uri="{FF2B5EF4-FFF2-40B4-BE49-F238E27FC236}">
                <a16:creationId xmlns:a16="http://schemas.microsoft.com/office/drawing/2014/main" id="{11A5D951-2DBF-4065-95C3-E4A4F8275537}"/>
              </a:ext>
            </a:extLst>
          </p:cNvPr>
          <p:cNvSpPr txBox="1">
            <a:spLocks noChangeArrowheads="1"/>
          </p:cNvSpPr>
          <p:nvPr/>
        </p:nvSpPr>
        <p:spPr bwMode="auto">
          <a:xfrm>
            <a:off x="1066800" y="4419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US"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A3092245-067A-456C-9481-DAF57F51B73C}"/>
              </a:ext>
            </a:extLst>
          </p:cNvPr>
          <p:cNvSpPr>
            <a:spLocks noGrp="1" noChangeArrowheads="1"/>
          </p:cNvSpPr>
          <p:nvPr>
            <p:ph type="title"/>
          </p:nvPr>
        </p:nvSpPr>
        <p:spPr/>
        <p:txBody>
          <a:bodyPr/>
          <a:lstStyle/>
          <a:p>
            <a:pPr eaLnBrk="1" hangingPunct="1"/>
            <a:r>
              <a:rPr lang="en-US" altLang="en-US" sz="3200" b="0" dirty="0"/>
              <a:t>Roles:  Volunteer assignments are made according to skill</a:t>
            </a:r>
          </a:p>
        </p:txBody>
      </p:sp>
      <p:sp>
        <p:nvSpPr>
          <p:cNvPr id="32771" name="Text Box 9">
            <a:extLst>
              <a:ext uri="{FF2B5EF4-FFF2-40B4-BE49-F238E27FC236}">
                <a16:creationId xmlns:a16="http://schemas.microsoft.com/office/drawing/2014/main" id="{B5468E6B-4155-4E61-9B3E-802A89908A50}"/>
              </a:ext>
            </a:extLst>
          </p:cNvPr>
          <p:cNvSpPr txBox="1">
            <a:spLocks noChangeArrowheads="1"/>
          </p:cNvSpPr>
          <p:nvPr/>
        </p:nvSpPr>
        <p:spPr bwMode="auto">
          <a:xfrm>
            <a:off x="1066800" y="2438400"/>
            <a:ext cx="3657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dirty="0"/>
              <a:t>Clinicians should perform medical roles</a:t>
            </a:r>
          </a:p>
          <a:p>
            <a:pPr eaLnBrk="1" hangingPunct="1">
              <a:spcBef>
                <a:spcPct val="0"/>
              </a:spcBef>
              <a:buClrTx/>
              <a:buSzTx/>
              <a:buFontTx/>
              <a:buNone/>
            </a:pPr>
            <a:endParaRPr lang="en-US" altLang="en-US" dirty="0"/>
          </a:p>
          <a:p>
            <a:pPr eaLnBrk="1" hangingPunct="1">
              <a:spcBef>
                <a:spcPct val="0"/>
              </a:spcBef>
              <a:buClrTx/>
              <a:buSzTx/>
              <a:buFontTx/>
              <a:buNone/>
            </a:pPr>
            <a:r>
              <a:rPr lang="en-US" altLang="en-US" dirty="0"/>
              <a:t>Non-clinicians/non medical people should assist with        important support functions</a:t>
            </a:r>
          </a:p>
        </p:txBody>
      </p:sp>
      <p:pic>
        <p:nvPicPr>
          <p:cNvPr id="32772" name="Picture 13" descr="j0406555">
            <a:extLst>
              <a:ext uri="{FF2B5EF4-FFF2-40B4-BE49-F238E27FC236}">
                <a16:creationId xmlns:a16="http://schemas.microsoft.com/office/drawing/2014/main" id="{D10A9B8A-E663-4439-8C77-3E79824F5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33115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DB9F719A-BBAF-4A78-91D7-DE01B4935939}"/>
              </a:ext>
            </a:extLst>
          </p:cNvPr>
          <p:cNvSpPr>
            <a:spLocks noGrp="1" noChangeArrowheads="1"/>
          </p:cNvSpPr>
          <p:nvPr>
            <p:ph type="title"/>
          </p:nvPr>
        </p:nvSpPr>
        <p:spPr>
          <a:xfrm>
            <a:off x="685800" y="838200"/>
            <a:ext cx="7924800" cy="1143000"/>
          </a:xfrm>
        </p:spPr>
        <p:txBody>
          <a:bodyPr/>
          <a:lstStyle/>
          <a:p>
            <a:pPr eaLnBrk="1" hangingPunct="1"/>
            <a:r>
              <a:rPr lang="en-US" altLang="en-US"/>
              <a:t>What is means to be a Leadership Level Volunteer</a:t>
            </a:r>
          </a:p>
        </p:txBody>
      </p:sp>
      <p:sp>
        <p:nvSpPr>
          <p:cNvPr id="30723" name="Rectangle 3">
            <a:extLst>
              <a:ext uri="{FF2B5EF4-FFF2-40B4-BE49-F238E27FC236}">
                <a16:creationId xmlns:a16="http://schemas.microsoft.com/office/drawing/2014/main" id="{8C933FD0-F510-4B87-A67B-236A4B0C55C5}"/>
              </a:ext>
            </a:extLst>
          </p:cNvPr>
          <p:cNvSpPr>
            <a:spLocks noGrp="1" noChangeArrowheads="1"/>
          </p:cNvSpPr>
          <p:nvPr>
            <p:ph type="body" idx="1"/>
          </p:nvPr>
        </p:nvSpPr>
        <p:spPr>
          <a:xfrm>
            <a:off x="838200" y="2362200"/>
            <a:ext cx="7848600" cy="3724275"/>
          </a:xfrm>
        </p:spPr>
        <p:txBody>
          <a:bodyPr/>
          <a:lstStyle/>
          <a:p>
            <a:pPr eaLnBrk="1" hangingPunct="1"/>
            <a:r>
              <a:rPr lang="en-US" altLang="en-US"/>
              <a:t>No weekly time commitment</a:t>
            </a:r>
          </a:p>
          <a:p>
            <a:pPr eaLnBrk="1" hangingPunct="1"/>
            <a:r>
              <a:rPr lang="en-US" altLang="en-US"/>
              <a:t>Involves additional trainings, exercises, and 4 (or more) hours of volunteer time per year</a:t>
            </a:r>
          </a:p>
          <a:p>
            <a:pPr eaLnBrk="1" hangingPunct="1"/>
            <a:r>
              <a:rPr lang="en-US" altLang="en-US"/>
              <a:t>Opportunities for leadership roles in a disaster</a:t>
            </a:r>
          </a:p>
        </p:txBody>
      </p:sp>
      <p:pic>
        <p:nvPicPr>
          <p:cNvPr id="30724" name="Picture 4" descr="Picture 323">
            <a:extLst>
              <a:ext uri="{FF2B5EF4-FFF2-40B4-BE49-F238E27FC236}">
                <a16:creationId xmlns:a16="http://schemas.microsoft.com/office/drawing/2014/main" id="{C75F1C3E-6D51-4865-AA41-1731CE9F46F4}"/>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t="11110"/>
          <a:stretch>
            <a:fillRect/>
          </a:stretch>
        </p:blipFill>
        <p:spPr bwMode="auto">
          <a:xfrm>
            <a:off x="762000" y="4343400"/>
            <a:ext cx="411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Picture 226">
            <a:extLst>
              <a:ext uri="{FF2B5EF4-FFF2-40B4-BE49-F238E27FC236}">
                <a16:creationId xmlns:a16="http://schemas.microsoft.com/office/drawing/2014/main" id="{DA3BC566-3313-4F76-9409-97C89B4F4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3434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805FA6A-A86D-4DD0-96DE-17C737BF976F}"/>
              </a:ext>
            </a:extLst>
          </p:cNvPr>
          <p:cNvSpPr>
            <a:spLocks noGrp="1"/>
          </p:cNvSpPr>
          <p:nvPr>
            <p:ph type="title"/>
          </p:nvPr>
        </p:nvSpPr>
        <p:spPr/>
        <p:txBody>
          <a:bodyPr/>
          <a:lstStyle/>
          <a:p>
            <a:r>
              <a:rPr lang="en-US" altLang="en-US"/>
              <a:t>What to do as a new volunteer:</a:t>
            </a:r>
          </a:p>
        </p:txBody>
      </p:sp>
      <p:sp>
        <p:nvSpPr>
          <p:cNvPr id="34819" name="Content Placeholder 2">
            <a:extLst>
              <a:ext uri="{FF2B5EF4-FFF2-40B4-BE49-F238E27FC236}">
                <a16:creationId xmlns:a16="http://schemas.microsoft.com/office/drawing/2014/main" id="{C40BC6DE-54BA-44A9-A757-B2180B41DCF6}"/>
              </a:ext>
            </a:extLst>
          </p:cNvPr>
          <p:cNvSpPr>
            <a:spLocks noGrp="1"/>
          </p:cNvSpPr>
          <p:nvPr>
            <p:ph idx="1"/>
          </p:nvPr>
        </p:nvSpPr>
        <p:spPr/>
        <p:txBody>
          <a:bodyPr/>
          <a:lstStyle/>
          <a:p>
            <a:r>
              <a:rPr lang="en-US" altLang="en-US" dirty="0"/>
              <a:t>As a new volunteer in the Allen County MRC you will be required to sign up in the Ohio Responds Registry and take the initial Ohio MRC orientation.</a:t>
            </a:r>
          </a:p>
          <a:p>
            <a:r>
              <a:rPr lang="en-US" altLang="en-US" dirty="0"/>
              <a:t>Once you have taken your orientation you are eligible to get your ID badge. </a:t>
            </a:r>
          </a:p>
          <a:p>
            <a:endParaRPr lang="en-US" altLang="en-US" sz="1800" dirty="0"/>
          </a:p>
          <a:p>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55B1EBEF-667F-45BB-ADFC-F8CD1B4E9B01}"/>
              </a:ext>
            </a:extLst>
          </p:cNvPr>
          <p:cNvSpPr>
            <a:spLocks noGrp="1" noChangeArrowheads="1"/>
          </p:cNvSpPr>
          <p:nvPr>
            <p:ph type="title"/>
          </p:nvPr>
        </p:nvSpPr>
        <p:spPr/>
        <p:txBody>
          <a:bodyPr/>
          <a:lstStyle/>
          <a:p>
            <a:pPr eaLnBrk="1" hangingPunct="1"/>
            <a:r>
              <a:rPr lang="en-US" altLang="en-US" sz="3200"/>
              <a:t>Liability Protection in Ohio Revised Code 3701.04 (B) and 5502.281 (C): </a:t>
            </a:r>
          </a:p>
        </p:txBody>
      </p:sp>
      <p:sp>
        <p:nvSpPr>
          <p:cNvPr id="36867" name="Rectangle 3">
            <a:extLst>
              <a:ext uri="{FF2B5EF4-FFF2-40B4-BE49-F238E27FC236}">
                <a16:creationId xmlns:a16="http://schemas.microsoft.com/office/drawing/2014/main" id="{AF22B270-B3D6-4F96-A8E1-5EC4C043BFF5}"/>
              </a:ext>
            </a:extLst>
          </p:cNvPr>
          <p:cNvSpPr>
            <a:spLocks noGrp="1" noChangeArrowheads="1"/>
          </p:cNvSpPr>
          <p:nvPr>
            <p:ph type="body" idx="1"/>
          </p:nvPr>
        </p:nvSpPr>
        <p:spPr/>
        <p:txBody>
          <a:bodyPr/>
          <a:lstStyle/>
          <a:p>
            <a:pPr eaLnBrk="1" hangingPunct="1"/>
            <a:r>
              <a:rPr lang="en-US" altLang="en-US"/>
              <a:t>Provides liability protection to registered Ohio Medical Reserve Corps and Citizen Corps volunteers during local, state or federally declared emergencies, disasters, drills, exercises and trainings</a:t>
            </a:r>
          </a:p>
          <a:p>
            <a:pPr eaLnBrk="1" hangingPunct="1"/>
            <a:r>
              <a:rPr lang="en-US" altLang="en-US"/>
              <a:t>Exempts a registered volunteer's personal information in the Ohio Responds Registry from public disclosure.</a:t>
            </a:r>
          </a:p>
        </p:txBody>
      </p:sp>
      <p:pic>
        <p:nvPicPr>
          <p:cNvPr id="36868" name="Picture 4" descr="Ohio Citizen Corp">
            <a:extLst>
              <a:ext uri="{FF2B5EF4-FFF2-40B4-BE49-F238E27FC236}">
                <a16:creationId xmlns:a16="http://schemas.microsoft.com/office/drawing/2014/main" id="{3BA2BB1A-B581-4FB8-9468-8EFBF0D0F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5626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350F2D89-4432-4B60-A620-2B3F2D925322}"/>
              </a:ext>
            </a:extLst>
          </p:cNvPr>
          <p:cNvSpPr>
            <a:spLocks noGrp="1" noChangeArrowheads="1"/>
          </p:cNvSpPr>
          <p:nvPr>
            <p:ph type="title"/>
          </p:nvPr>
        </p:nvSpPr>
        <p:spPr/>
        <p:txBody>
          <a:bodyPr/>
          <a:lstStyle/>
          <a:p>
            <a:pPr eaLnBrk="1" hangingPunct="1"/>
            <a:r>
              <a:rPr lang="en-US" altLang="en-US" sz="3200" b="0" dirty="0"/>
              <a:t>Where Would the Response Efforts Likely Take Place?</a:t>
            </a:r>
          </a:p>
        </p:txBody>
      </p:sp>
      <p:sp>
        <p:nvSpPr>
          <p:cNvPr id="51203" name="Rectangle 3">
            <a:extLst>
              <a:ext uri="{FF2B5EF4-FFF2-40B4-BE49-F238E27FC236}">
                <a16:creationId xmlns:a16="http://schemas.microsoft.com/office/drawing/2014/main" id="{723A36BB-57D5-4846-A8DB-39330F4BBAB7}"/>
              </a:ext>
            </a:extLst>
          </p:cNvPr>
          <p:cNvSpPr>
            <a:spLocks noGrp="1" noChangeArrowheads="1"/>
          </p:cNvSpPr>
          <p:nvPr>
            <p:ph type="body" idx="1"/>
          </p:nvPr>
        </p:nvSpPr>
        <p:spPr>
          <a:xfrm>
            <a:off x="838200" y="2362200"/>
            <a:ext cx="7693025" cy="2819400"/>
          </a:xfrm>
        </p:spPr>
        <p:txBody>
          <a:bodyPr/>
          <a:lstStyle/>
          <a:p>
            <a:pPr eaLnBrk="1" hangingPunct="1"/>
            <a:r>
              <a:rPr lang="en-US" altLang="en-US" dirty="0"/>
              <a:t>Long term Care Facilities</a:t>
            </a:r>
          </a:p>
          <a:p>
            <a:pPr eaLnBrk="1" hangingPunct="1"/>
            <a:r>
              <a:rPr lang="en-US" altLang="en-US" dirty="0"/>
              <a:t>Alternate Care Centers</a:t>
            </a:r>
          </a:p>
          <a:p>
            <a:pPr eaLnBrk="1" hangingPunct="1"/>
            <a:r>
              <a:rPr lang="en-US" altLang="en-US" dirty="0"/>
              <a:t>Shelters</a:t>
            </a:r>
          </a:p>
          <a:p>
            <a:pPr eaLnBrk="1" hangingPunct="1"/>
            <a:r>
              <a:rPr lang="en-US" altLang="en-US" dirty="0"/>
              <a:t>Outside</a:t>
            </a:r>
          </a:p>
          <a:p>
            <a:pPr eaLnBrk="1" hangingPunct="1"/>
            <a:r>
              <a:rPr lang="en-US" altLang="en-US" dirty="0"/>
              <a:t>Community/Civic Centers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extLst>
              <a:ext uri="{FF2B5EF4-FFF2-40B4-BE49-F238E27FC236}">
                <a16:creationId xmlns:a16="http://schemas.microsoft.com/office/drawing/2014/main" id="{39F3283E-850C-433E-8D47-FB863DA5A583}"/>
              </a:ext>
            </a:extLst>
          </p:cNvPr>
          <p:cNvSpPr>
            <a:spLocks noGrp="1" noChangeArrowheads="1"/>
          </p:cNvSpPr>
          <p:nvPr>
            <p:ph type="title"/>
          </p:nvPr>
        </p:nvSpPr>
        <p:spPr/>
        <p:txBody>
          <a:bodyPr/>
          <a:lstStyle/>
          <a:p>
            <a:pPr eaLnBrk="1" hangingPunct="1"/>
            <a:r>
              <a:rPr lang="en-US" altLang="en-US" sz="3200" b="0"/>
              <a:t>Activation</a:t>
            </a:r>
            <a:br>
              <a:rPr lang="en-US" altLang="en-US" sz="3200" b="0"/>
            </a:br>
            <a:r>
              <a:rPr lang="en-US" altLang="en-US" sz="3200" b="0"/>
              <a:t>Procedures</a:t>
            </a:r>
          </a:p>
        </p:txBody>
      </p:sp>
      <p:sp>
        <p:nvSpPr>
          <p:cNvPr id="53251" name="Rectangle 3">
            <a:extLst>
              <a:ext uri="{FF2B5EF4-FFF2-40B4-BE49-F238E27FC236}">
                <a16:creationId xmlns:a16="http://schemas.microsoft.com/office/drawing/2014/main" id="{B27EDA40-4246-4A41-A252-31285B7698CA}"/>
              </a:ext>
            </a:extLst>
          </p:cNvPr>
          <p:cNvSpPr>
            <a:spLocks noGrp="1" noChangeArrowheads="1"/>
          </p:cNvSpPr>
          <p:nvPr>
            <p:ph type="body" idx="1"/>
          </p:nvPr>
        </p:nvSpPr>
        <p:spPr/>
        <p:txBody>
          <a:bodyPr/>
          <a:lstStyle/>
          <a:p>
            <a:pPr eaLnBrk="1" hangingPunct="1">
              <a:lnSpc>
                <a:spcPct val="90000"/>
              </a:lnSpc>
            </a:pPr>
            <a:endParaRPr lang="en-US" altLang="en-US"/>
          </a:p>
          <a:p>
            <a:pPr eaLnBrk="1" hangingPunct="1">
              <a:lnSpc>
                <a:spcPct val="90000"/>
              </a:lnSpc>
            </a:pPr>
            <a:r>
              <a:rPr lang="en-US" altLang="en-US"/>
              <a:t>Explain how you will know if you are or are not being activated</a:t>
            </a:r>
          </a:p>
          <a:p>
            <a:pPr eaLnBrk="1" hangingPunct="1">
              <a:lnSpc>
                <a:spcPct val="90000"/>
              </a:lnSpc>
            </a:pPr>
            <a:r>
              <a:rPr lang="en-US" altLang="en-US"/>
              <a:t>List the Five Phases of Activation</a:t>
            </a:r>
          </a:p>
          <a:p>
            <a:pPr eaLnBrk="1" hangingPunct="1">
              <a:lnSpc>
                <a:spcPct val="90000"/>
              </a:lnSpc>
            </a:pPr>
            <a:r>
              <a:rPr lang="en-US" altLang="en-US"/>
              <a:t>Define just-in-time training and describe how it should be used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a:extLst>
              <a:ext uri="{FF2B5EF4-FFF2-40B4-BE49-F238E27FC236}">
                <a16:creationId xmlns:a16="http://schemas.microsoft.com/office/drawing/2014/main" id="{4D3B6678-5F3D-469C-9A24-626853376E7C}"/>
              </a:ext>
            </a:extLst>
          </p:cNvPr>
          <p:cNvSpPr>
            <a:spLocks noGrp="1" noChangeArrowheads="1"/>
          </p:cNvSpPr>
          <p:nvPr>
            <p:ph type="title"/>
          </p:nvPr>
        </p:nvSpPr>
        <p:spPr/>
        <p:txBody>
          <a:bodyPr/>
          <a:lstStyle/>
          <a:p>
            <a:pPr eaLnBrk="1" hangingPunct="1"/>
            <a:r>
              <a:rPr lang="en-US" altLang="en-US" sz="3200"/>
              <a:t>Allen County MRC Activation</a:t>
            </a:r>
            <a:br>
              <a:rPr lang="en-US" altLang="en-US" sz="3200"/>
            </a:br>
            <a:r>
              <a:rPr lang="en-US" altLang="en-US" sz="3200"/>
              <a:t>Procedures </a:t>
            </a:r>
          </a:p>
        </p:txBody>
      </p:sp>
      <p:sp>
        <p:nvSpPr>
          <p:cNvPr id="55299" name="Rectangle 3">
            <a:extLst>
              <a:ext uri="{FF2B5EF4-FFF2-40B4-BE49-F238E27FC236}">
                <a16:creationId xmlns:a16="http://schemas.microsoft.com/office/drawing/2014/main" id="{C39EBEA5-D321-49F0-BEA3-8B5F0B6A1456}"/>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b="1"/>
              <a:t>How You Could Be Contacted</a:t>
            </a:r>
            <a:endParaRPr lang="en-US" altLang="en-US"/>
          </a:p>
          <a:p>
            <a:pPr eaLnBrk="1" hangingPunct="1"/>
            <a:r>
              <a:rPr lang="en-US" altLang="en-US"/>
              <a:t>Phase 1:  Alert</a:t>
            </a:r>
            <a:endParaRPr lang="en-US" altLang="en-US" b="1" u="sng"/>
          </a:p>
          <a:p>
            <a:pPr eaLnBrk="1" hangingPunct="1"/>
            <a:r>
              <a:rPr lang="en-US" altLang="en-US"/>
              <a:t>Phase 2:  Activate</a:t>
            </a:r>
          </a:p>
          <a:p>
            <a:pPr eaLnBrk="1" hangingPunct="1"/>
            <a:r>
              <a:rPr lang="en-US" altLang="en-US"/>
              <a:t>Phase 3:  Operations</a:t>
            </a:r>
          </a:p>
          <a:p>
            <a:pPr eaLnBrk="1" hangingPunct="1"/>
            <a:r>
              <a:rPr lang="en-US" altLang="en-US"/>
              <a:t>Phase 4:  Deactivation</a:t>
            </a:r>
          </a:p>
          <a:p>
            <a:pPr eaLnBrk="1" hangingPunct="1"/>
            <a:r>
              <a:rPr lang="en-US" altLang="en-US"/>
              <a:t>Phase 5:  Debrief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89DB-745E-4BCB-AC54-A2D0B5AE58CB}"/>
              </a:ext>
            </a:extLst>
          </p:cNvPr>
          <p:cNvSpPr>
            <a:spLocks noGrp="1"/>
          </p:cNvSpPr>
          <p:nvPr>
            <p:ph type="title"/>
          </p:nvPr>
        </p:nvSpPr>
        <p:spPr/>
        <p:txBody>
          <a:bodyPr/>
          <a:lstStyle/>
          <a:p>
            <a:r>
              <a:rPr lang="en-US" dirty="0"/>
              <a:t>April 2020 Update	</a:t>
            </a:r>
          </a:p>
        </p:txBody>
      </p:sp>
      <p:sp>
        <p:nvSpPr>
          <p:cNvPr id="3" name="Content Placeholder 2">
            <a:extLst>
              <a:ext uri="{FF2B5EF4-FFF2-40B4-BE49-F238E27FC236}">
                <a16:creationId xmlns:a16="http://schemas.microsoft.com/office/drawing/2014/main" id="{3A305173-F6AA-44A3-840D-D94148D4AAC4}"/>
              </a:ext>
            </a:extLst>
          </p:cNvPr>
          <p:cNvSpPr>
            <a:spLocks noGrp="1"/>
          </p:cNvSpPr>
          <p:nvPr>
            <p:ph idx="1"/>
          </p:nvPr>
        </p:nvSpPr>
        <p:spPr/>
        <p:txBody>
          <a:bodyPr/>
          <a:lstStyle/>
          <a:p>
            <a:pPr marL="0" indent="0">
              <a:buNone/>
            </a:pPr>
            <a:r>
              <a:rPr lang="en-US" dirty="0"/>
              <a:t>While this orientation was developed before the COVID-19 pandemic during non-emergency times, this orientation will give you a general overview of the purpose, history and management structure of the Medical Reserve Corps.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0072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D3EBBF86-7302-451E-BD6A-95776A89C9B3}"/>
              </a:ext>
            </a:extLst>
          </p:cNvPr>
          <p:cNvSpPr>
            <a:spLocks noGrp="1" noChangeArrowheads="1"/>
          </p:cNvSpPr>
          <p:nvPr>
            <p:ph type="title"/>
          </p:nvPr>
        </p:nvSpPr>
        <p:spPr/>
        <p:txBody>
          <a:bodyPr/>
          <a:lstStyle/>
          <a:p>
            <a:pPr eaLnBrk="1" hangingPunct="1"/>
            <a:r>
              <a:rPr lang="en-US" altLang="en-US" b="0"/>
              <a:t>Phase 1: Alert Notification</a:t>
            </a:r>
          </a:p>
        </p:txBody>
      </p:sp>
      <p:sp>
        <p:nvSpPr>
          <p:cNvPr id="57347" name="Rectangle 3">
            <a:extLst>
              <a:ext uri="{FF2B5EF4-FFF2-40B4-BE49-F238E27FC236}">
                <a16:creationId xmlns:a16="http://schemas.microsoft.com/office/drawing/2014/main" id="{61E3A878-17BF-49CC-B32F-E9FEFF8C052A}"/>
              </a:ext>
            </a:extLst>
          </p:cNvPr>
          <p:cNvSpPr>
            <a:spLocks noGrp="1" noChangeArrowheads="1"/>
          </p:cNvSpPr>
          <p:nvPr>
            <p:ph type="body" idx="1"/>
          </p:nvPr>
        </p:nvSpPr>
        <p:spPr>
          <a:xfrm>
            <a:off x="685800" y="2362200"/>
            <a:ext cx="8153400" cy="2514600"/>
          </a:xfrm>
        </p:spPr>
        <p:txBody>
          <a:bodyPr/>
          <a:lstStyle/>
          <a:p>
            <a:pPr marL="509588" indent="-274638" eaLnBrk="1" hangingPunct="1"/>
            <a:r>
              <a:rPr lang="en-US" altLang="en-US"/>
              <a:t>Volunteers are briefed and told the likelihood of activation</a:t>
            </a:r>
          </a:p>
          <a:p>
            <a:pPr marL="509588" indent="-274638" eaLnBrk="1" hangingPunct="1"/>
            <a:r>
              <a:rPr lang="en-US" altLang="en-US"/>
              <a:t>Ohio Responds Volunteer Registry</a:t>
            </a:r>
          </a:p>
          <a:p>
            <a:pPr marL="909638" lvl="1" indent="-274638" eaLnBrk="1" hangingPunct="1"/>
            <a:r>
              <a:rPr lang="en-US" altLang="en-US"/>
              <a:t>Email, Telephone</a:t>
            </a:r>
          </a:p>
          <a:p>
            <a:pPr marL="509588" indent="-274638" eaLnBrk="1" hangingPunct="1"/>
            <a:r>
              <a:rPr lang="en-US" altLang="en-US"/>
              <a:t>Alerts can be sent via email and phone</a:t>
            </a:r>
          </a:p>
          <a:p>
            <a:pPr marL="509588" indent="-274638" eaLnBrk="1" hangingPunct="1"/>
            <a:r>
              <a:rPr lang="en-US" altLang="en-US"/>
              <a:t>This is essentially “stand by”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F505DAFF-7AD8-4793-959B-D94F7A7145A7}"/>
              </a:ext>
            </a:extLst>
          </p:cNvPr>
          <p:cNvSpPr>
            <a:spLocks noGrp="1" noChangeArrowheads="1"/>
          </p:cNvSpPr>
          <p:nvPr>
            <p:ph type="title"/>
          </p:nvPr>
        </p:nvSpPr>
        <p:spPr/>
        <p:txBody>
          <a:bodyPr/>
          <a:lstStyle/>
          <a:p>
            <a:pPr eaLnBrk="1" hangingPunct="1"/>
            <a:r>
              <a:rPr lang="en-US" altLang="en-US" b="0"/>
              <a:t>Phase 2:  Activation</a:t>
            </a:r>
          </a:p>
        </p:txBody>
      </p:sp>
      <p:sp>
        <p:nvSpPr>
          <p:cNvPr id="59395" name="Rectangle 3">
            <a:extLst>
              <a:ext uri="{FF2B5EF4-FFF2-40B4-BE49-F238E27FC236}">
                <a16:creationId xmlns:a16="http://schemas.microsoft.com/office/drawing/2014/main" id="{467A82F1-E44D-464B-8020-F85827D45052}"/>
              </a:ext>
            </a:extLst>
          </p:cNvPr>
          <p:cNvSpPr>
            <a:spLocks noGrp="1" noChangeArrowheads="1"/>
          </p:cNvSpPr>
          <p:nvPr>
            <p:ph type="body" idx="1"/>
          </p:nvPr>
        </p:nvSpPr>
        <p:spPr/>
        <p:txBody>
          <a:bodyPr/>
          <a:lstStyle/>
          <a:p>
            <a:pPr eaLnBrk="1" hangingPunct="1"/>
            <a:r>
              <a:rPr lang="en-US" altLang="en-US"/>
              <a:t>Keep your contact information up to date</a:t>
            </a:r>
          </a:p>
          <a:p>
            <a:pPr eaLnBrk="1" hangingPunct="1"/>
            <a:r>
              <a:rPr lang="en-US" altLang="en-US"/>
              <a:t>When you are activated, the system will call, or email you and request that you indicate your ability to assist in the event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17E37A64-C5F8-4286-AF1A-8DC8ECC0D9F8}"/>
              </a:ext>
            </a:extLst>
          </p:cNvPr>
          <p:cNvSpPr>
            <a:spLocks noGrp="1" noChangeArrowheads="1"/>
          </p:cNvSpPr>
          <p:nvPr>
            <p:ph type="title"/>
          </p:nvPr>
        </p:nvSpPr>
        <p:spPr>
          <a:xfrm>
            <a:off x="722312" y="609600"/>
            <a:ext cx="7924800" cy="1752600"/>
          </a:xfrm>
        </p:spPr>
        <p:txBody>
          <a:bodyPr/>
          <a:lstStyle/>
          <a:p>
            <a:pPr eaLnBrk="1" hangingPunct="1"/>
            <a:br>
              <a:rPr lang="en-US" altLang="en-US" sz="3200" b="0" dirty="0"/>
            </a:br>
            <a:br>
              <a:rPr lang="en-US" altLang="en-US" sz="3200" b="0" dirty="0"/>
            </a:br>
            <a:br>
              <a:rPr lang="en-US" altLang="en-US" sz="3200" b="0" dirty="0"/>
            </a:br>
            <a:r>
              <a:rPr lang="en-US" altLang="en-US" sz="3200" b="0" dirty="0"/>
              <a:t>Possible Roles for Volunteers During Activation</a:t>
            </a:r>
            <a:br>
              <a:rPr lang="en-US" altLang="en-US" sz="3200" dirty="0"/>
            </a:br>
            <a:endParaRPr lang="en-US" altLang="en-US" sz="3200" dirty="0"/>
          </a:p>
        </p:txBody>
      </p:sp>
      <p:sp>
        <p:nvSpPr>
          <p:cNvPr id="61443" name="Rectangle 3">
            <a:extLst>
              <a:ext uri="{FF2B5EF4-FFF2-40B4-BE49-F238E27FC236}">
                <a16:creationId xmlns:a16="http://schemas.microsoft.com/office/drawing/2014/main" id="{723EC33D-F5BC-4070-A2FA-A2C896E1F176}"/>
              </a:ext>
            </a:extLst>
          </p:cNvPr>
          <p:cNvSpPr>
            <a:spLocks noGrp="1" noChangeArrowheads="1"/>
          </p:cNvSpPr>
          <p:nvPr>
            <p:ph type="body" idx="1"/>
          </p:nvPr>
        </p:nvSpPr>
        <p:spPr/>
        <p:txBody>
          <a:bodyPr/>
          <a:lstStyle/>
          <a:p>
            <a:pPr eaLnBrk="1" hangingPunct="1"/>
            <a:r>
              <a:rPr lang="en-US" altLang="en-US"/>
              <a:t>What is expected of volunteers</a:t>
            </a:r>
          </a:p>
          <a:p>
            <a:pPr eaLnBrk="1" hangingPunct="1"/>
            <a:r>
              <a:rPr lang="en-US" altLang="en-US"/>
              <a:t>The types of roles volunteers may be assigned.</a:t>
            </a:r>
          </a:p>
          <a:p>
            <a:pPr eaLnBrk="1" hangingPunct="1"/>
            <a:r>
              <a:rPr lang="en-US" altLang="en-US"/>
              <a:t>How this role will be assigned to you.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9B633037-A871-4AC8-BCEE-A6DD989070F0}"/>
              </a:ext>
            </a:extLst>
          </p:cNvPr>
          <p:cNvSpPr>
            <a:spLocks noGrp="1" noChangeArrowheads="1"/>
          </p:cNvSpPr>
          <p:nvPr>
            <p:ph type="body" idx="1"/>
          </p:nvPr>
        </p:nvSpPr>
        <p:spPr>
          <a:xfrm>
            <a:off x="3276600" y="2362200"/>
            <a:ext cx="5638800" cy="4114800"/>
          </a:xfrm>
        </p:spPr>
        <p:txBody>
          <a:bodyPr/>
          <a:lstStyle/>
          <a:p>
            <a:pPr eaLnBrk="1" hangingPunct="1"/>
            <a:r>
              <a:rPr lang="en-US" altLang="en-US" sz="2400" dirty="0"/>
              <a:t>Ensure your family is taken care of</a:t>
            </a:r>
          </a:p>
          <a:p>
            <a:pPr eaLnBrk="1" hangingPunct="1"/>
            <a:r>
              <a:rPr lang="en-US" altLang="en-US" sz="2400" dirty="0"/>
              <a:t>Work safely and collaboratively </a:t>
            </a:r>
          </a:p>
          <a:p>
            <a:pPr eaLnBrk="1" hangingPunct="1"/>
            <a:r>
              <a:rPr lang="en-US" altLang="en-US" sz="2400" dirty="0"/>
              <a:t>Follow leadership of your supervisor</a:t>
            </a:r>
          </a:p>
          <a:p>
            <a:pPr eaLnBrk="1" hangingPunct="1"/>
            <a:r>
              <a:rPr lang="en-US" altLang="en-US" sz="2400" dirty="0"/>
              <a:t>Perform assigned function</a:t>
            </a:r>
          </a:p>
          <a:p>
            <a:pPr eaLnBrk="1" hangingPunct="1"/>
            <a:r>
              <a:rPr lang="en-US" altLang="en-US" sz="2400" dirty="0"/>
              <a:t>Maintain patient confidentiality –HIPAA</a:t>
            </a:r>
          </a:p>
          <a:p>
            <a:pPr eaLnBrk="1" hangingPunct="1"/>
            <a:r>
              <a:rPr lang="en-US" altLang="en-US" sz="2400" dirty="0"/>
              <a:t>Follow safety measures to protect yourself – social distancing, frequently wash surfaces, and not volunteering if you are ill.</a:t>
            </a:r>
          </a:p>
        </p:txBody>
      </p:sp>
      <p:pic>
        <p:nvPicPr>
          <p:cNvPr id="63491" name="Picture 7" descr="j0433082">
            <a:extLst>
              <a:ext uri="{FF2B5EF4-FFF2-40B4-BE49-F238E27FC236}">
                <a16:creationId xmlns:a16="http://schemas.microsoft.com/office/drawing/2014/main" id="{FEE87338-0A91-4ABE-888F-07AE257E7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30" y="2895600"/>
            <a:ext cx="3038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AutoShape 10">
            <a:extLst>
              <a:ext uri="{FF2B5EF4-FFF2-40B4-BE49-F238E27FC236}">
                <a16:creationId xmlns:a16="http://schemas.microsoft.com/office/drawing/2014/main" id="{65E1FD2E-7107-4E3F-990F-539C9BF46327}"/>
              </a:ext>
            </a:extLst>
          </p:cNvPr>
          <p:cNvSpPr>
            <a:spLocks noGrp="1" noChangeArrowheads="1"/>
          </p:cNvSpPr>
          <p:nvPr>
            <p:ph type="title"/>
          </p:nvPr>
        </p:nvSpPr>
        <p:spPr/>
        <p:txBody>
          <a:bodyPr/>
          <a:lstStyle/>
          <a:p>
            <a:pPr eaLnBrk="1" hangingPunct="1"/>
            <a:r>
              <a:rPr lang="en-US" altLang="en-US" b="0" dirty="0"/>
              <a:t>What Is Expected Of Volunteers During Activation?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extLst>
              <a:ext uri="{FF2B5EF4-FFF2-40B4-BE49-F238E27FC236}">
                <a16:creationId xmlns:a16="http://schemas.microsoft.com/office/drawing/2014/main" id="{908DF5D1-9890-4237-A0F8-4D23C2B42C81}"/>
              </a:ext>
            </a:extLst>
          </p:cNvPr>
          <p:cNvSpPr>
            <a:spLocks noGrp="1" noChangeArrowheads="1"/>
          </p:cNvSpPr>
          <p:nvPr>
            <p:ph type="title"/>
          </p:nvPr>
        </p:nvSpPr>
        <p:spPr/>
        <p:txBody>
          <a:bodyPr/>
          <a:lstStyle/>
          <a:p>
            <a:pPr eaLnBrk="1" hangingPunct="1"/>
            <a:r>
              <a:rPr lang="en-US" altLang="en-US" dirty="0"/>
              <a:t>Potential Roles </a:t>
            </a:r>
          </a:p>
        </p:txBody>
      </p:sp>
      <p:sp>
        <p:nvSpPr>
          <p:cNvPr id="65539" name="Rectangle 3">
            <a:extLst>
              <a:ext uri="{FF2B5EF4-FFF2-40B4-BE49-F238E27FC236}">
                <a16:creationId xmlns:a16="http://schemas.microsoft.com/office/drawing/2014/main" id="{A9289107-3FB4-4145-8001-DA619D0AC48F}"/>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dirty="0"/>
              <a:t>Volunteer assignments are made according to skill</a:t>
            </a:r>
          </a:p>
          <a:p>
            <a:pPr eaLnBrk="1" hangingPunct="1"/>
            <a:r>
              <a:rPr lang="en-US" altLang="en-US" dirty="0"/>
              <a:t>Clinicians should perform clinical roles</a:t>
            </a:r>
          </a:p>
          <a:p>
            <a:pPr eaLnBrk="1" hangingPunct="1"/>
            <a:r>
              <a:rPr lang="en-US" altLang="en-US" dirty="0"/>
              <a:t>Non-clinicians should assist in other important functions</a:t>
            </a:r>
          </a:p>
          <a:p>
            <a:pPr eaLnBrk="1" hangingPunct="1"/>
            <a:r>
              <a:rPr lang="en-US" altLang="en-US" dirty="0"/>
              <a:t>Please be flexible!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a:extLst>
              <a:ext uri="{FF2B5EF4-FFF2-40B4-BE49-F238E27FC236}">
                <a16:creationId xmlns:a16="http://schemas.microsoft.com/office/drawing/2014/main" id="{9DAE7A82-CECE-4514-8B68-BE83C742DA73}"/>
              </a:ext>
            </a:extLst>
          </p:cNvPr>
          <p:cNvSpPr>
            <a:spLocks noGrp="1" noChangeArrowheads="1"/>
          </p:cNvSpPr>
          <p:nvPr>
            <p:ph type="title"/>
          </p:nvPr>
        </p:nvSpPr>
        <p:spPr/>
        <p:txBody>
          <a:bodyPr/>
          <a:lstStyle/>
          <a:p>
            <a:pPr eaLnBrk="1" hangingPunct="1"/>
            <a:r>
              <a:rPr lang="en-US" altLang="en-US" dirty="0"/>
              <a:t>Potential Roles</a:t>
            </a:r>
            <a:br>
              <a:rPr lang="en-US" altLang="en-US" dirty="0"/>
            </a:br>
            <a:r>
              <a:rPr lang="en-US" altLang="en-US" dirty="0"/>
              <a:t> </a:t>
            </a:r>
          </a:p>
        </p:txBody>
      </p:sp>
      <p:sp>
        <p:nvSpPr>
          <p:cNvPr id="67587" name="Rectangle 3">
            <a:extLst>
              <a:ext uri="{FF2B5EF4-FFF2-40B4-BE49-F238E27FC236}">
                <a16:creationId xmlns:a16="http://schemas.microsoft.com/office/drawing/2014/main" id="{495EEE58-FFCA-4CFC-BA65-365738FD60E6}"/>
              </a:ext>
            </a:extLst>
          </p:cNvPr>
          <p:cNvSpPr>
            <a:spLocks noGrp="1" noChangeArrowheads="1"/>
          </p:cNvSpPr>
          <p:nvPr>
            <p:ph type="body" idx="1"/>
          </p:nvPr>
        </p:nvSpPr>
        <p:spPr>
          <a:xfrm>
            <a:off x="838200" y="2362200"/>
            <a:ext cx="7693025" cy="4267200"/>
          </a:xfrm>
          <a:noFill/>
        </p:spPr>
        <p:txBody>
          <a:bodyPr/>
          <a:lstStyle/>
          <a:p>
            <a:pPr eaLnBrk="1" hangingPunct="1">
              <a:buFont typeface="Wingdings" panose="05000000000000000000" pitchFamily="2" charset="2"/>
              <a:buNone/>
            </a:pPr>
            <a:r>
              <a:rPr lang="en-US" altLang="en-US" dirty="0"/>
              <a:t>Clinician roles:</a:t>
            </a:r>
          </a:p>
          <a:p>
            <a:pPr eaLnBrk="1" hangingPunct="1"/>
            <a:r>
              <a:rPr lang="en-US" altLang="en-US" dirty="0"/>
              <a:t>Triage of patients</a:t>
            </a:r>
          </a:p>
          <a:p>
            <a:pPr eaLnBrk="1" hangingPunct="1"/>
            <a:r>
              <a:rPr lang="en-US" altLang="en-US" dirty="0"/>
              <a:t>Medical interviewing</a:t>
            </a:r>
          </a:p>
          <a:p>
            <a:pPr eaLnBrk="1" hangingPunct="1"/>
            <a:r>
              <a:rPr lang="en-US" altLang="en-US" dirty="0"/>
              <a:t>Assisting Response Personnel</a:t>
            </a:r>
          </a:p>
          <a:p>
            <a:pPr eaLnBrk="1" hangingPunct="1"/>
            <a:r>
              <a:rPr lang="en-US" altLang="en-US" dirty="0"/>
              <a:t>First Aid, Education</a:t>
            </a:r>
          </a:p>
          <a:p>
            <a:pPr marL="0" indent="0" eaLnBrk="1" hangingPunct="1">
              <a:buNone/>
            </a:pPr>
            <a:endParaRPr lang="en-US" altLang="en-US" dirty="0"/>
          </a:p>
          <a:p>
            <a:pPr eaLnBrk="1" hangingPunct="1">
              <a:buFont typeface="Wingdings" panose="05000000000000000000" pitchFamily="2" charset="2"/>
              <a:buNone/>
            </a:pPr>
            <a:endParaRPr lang="en-US" altLang="en-US" sz="2000" dirty="0"/>
          </a:p>
        </p:txBody>
      </p:sp>
      <p:pic>
        <p:nvPicPr>
          <p:cNvPr id="67588" name="Picture 4" descr="j0423016">
            <a:extLst>
              <a:ext uri="{FF2B5EF4-FFF2-40B4-BE49-F238E27FC236}">
                <a16:creationId xmlns:a16="http://schemas.microsoft.com/office/drawing/2014/main" id="{44EFA8F0-06FF-4C7B-9D28-09521013D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
            <a:ext cx="3683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E12A406B-0918-4B77-BBA1-3852C786EABF}"/>
              </a:ext>
            </a:extLst>
          </p:cNvPr>
          <p:cNvSpPr>
            <a:spLocks noGrp="1" noChangeArrowheads="1"/>
          </p:cNvSpPr>
          <p:nvPr>
            <p:ph type="title"/>
          </p:nvPr>
        </p:nvSpPr>
        <p:spPr/>
        <p:txBody>
          <a:bodyPr/>
          <a:lstStyle/>
          <a:p>
            <a:pPr eaLnBrk="1" hangingPunct="1"/>
            <a:r>
              <a:rPr lang="en-US" altLang="en-US"/>
              <a:t>Potential Roles</a:t>
            </a:r>
            <a:br>
              <a:rPr lang="en-US" altLang="en-US"/>
            </a:br>
            <a:r>
              <a:rPr lang="en-US" altLang="en-US"/>
              <a:t>During Activation</a:t>
            </a:r>
          </a:p>
        </p:txBody>
      </p:sp>
      <p:sp>
        <p:nvSpPr>
          <p:cNvPr id="69635" name="Rectangle 3">
            <a:extLst>
              <a:ext uri="{FF2B5EF4-FFF2-40B4-BE49-F238E27FC236}">
                <a16:creationId xmlns:a16="http://schemas.microsoft.com/office/drawing/2014/main" id="{F919EE2E-3567-45D4-9DA6-454224EDAC5B}"/>
              </a:ext>
            </a:extLst>
          </p:cNvPr>
          <p:cNvSpPr>
            <a:spLocks noGrp="1" noChangeArrowheads="1"/>
          </p:cNvSpPr>
          <p:nvPr>
            <p:ph type="body" idx="1"/>
          </p:nvPr>
        </p:nvSpPr>
        <p:spPr>
          <a:xfrm>
            <a:off x="838200" y="2362200"/>
            <a:ext cx="7693025" cy="4267200"/>
          </a:xfrm>
          <a:noFill/>
        </p:spPr>
        <p:txBody>
          <a:bodyPr/>
          <a:lstStyle/>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Non-clinician roles:</a:t>
            </a:r>
          </a:p>
          <a:p>
            <a:pPr eaLnBrk="1" hangingPunct="1"/>
            <a:r>
              <a:rPr lang="en-US" altLang="en-US"/>
              <a:t>Assist with clinic or POD operations</a:t>
            </a:r>
          </a:p>
          <a:p>
            <a:pPr eaLnBrk="1" hangingPunct="1"/>
            <a:r>
              <a:rPr lang="en-US" altLang="en-US"/>
              <a:t>Patient registration</a:t>
            </a:r>
          </a:p>
          <a:p>
            <a:pPr eaLnBrk="1" hangingPunct="1"/>
            <a:r>
              <a:rPr lang="en-US" altLang="en-US"/>
              <a:t>Education</a:t>
            </a:r>
          </a:p>
          <a:p>
            <a:pPr eaLnBrk="1" hangingPunct="1"/>
            <a:r>
              <a:rPr lang="en-US" altLang="en-US"/>
              <a:t>Computer systems management</a:t>
            </a:r>
          </a:p>
          <a:p>
            <a:pPr eaLnBrk="1" hangingPunct="1"/>
            <a:endParaRPr lang="en-US" altLang="en-US" sz="2000"/>
          </a:p>
        </p:txBody>
      </p:sp>
      <p:pic>
        <p:nvPicPr>
          <p:cNvPr id="69636" name="Picture 5" descr="j0406699">
            <a:extLst>
              <a:ext uri="{FF2B5EF4-FFF2-40B4-BE49-F238E27FC236}">
                <a16:creationId xmlns:a16="http://schemas.microsoft.com/office/drawing/2014/main" id="{B0CAA394-14C6-41F2-8284-02323118D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3886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5C08F0E9-AD5C-4EA2-AAAE-074930F577BE}"/>
              </a:ext>
            </a:extLst>
          </p:cNvPr>
          <p:cNvSpPr>
            <a:spLocks noGrp="1" noChangeArrowheads="1"/>
          </p:cNvSpPr>
          <p:nvPr>
            <p:ph type="title"/>
          </p:nvPr>
        </p:nvSpPr>
        <p:spPr/>
        <p:txBody>
          <a:bodyPr/>
          <a:lstStyle/>
          <a:p>
            <a:pPr eaLnBrk="1" hangingPunct="1"/>
            <a:r>
              <a:rPr lang="en-US" altLang="en-US"/>
              <a:t>Phase 3:  Operations</a:t>
            </a:r>
          </a:p>
        </p:txBody>
      </p:sp>
      <p:sp>
        <p:nvSpPr>
          <p:cNvPr id="71683" name="Rectangle 3">
            <a:extLst>
              <a:ext uri="{FF2B5EF4-FFF2-40B4-BE49-F238E27FC236}">
                <a16:creationId xmlns:a16="http://schemas.microsoft.com/office/drawing/2014/main" id="{F0035CC9-E2A1-4CD0-9C4A-8ABD2CFF3FC3}"/>
              </a:ext>
            </a:extLst>
          </p:cNvPr>
          <p:cNvSpPr>
            <a:spLocks noGrp="1" noChangeArrowheads="1"/>
          </p:cNvSpPr>
          <p:nvPr>
            <p:ph type="body" idx="1"/>
          </p:nvPr>
        </p:nvSpPr>
        <p:spPr>
          <a:xfrm>
            <a:off x="838200" y="3429000"/>
            <a:ext cx="7693025" cy="3276600"/>
          </a:xfrm>
        </p:spPr>
        <p:txBody>
          <a:bodyPr/>
          <a:lstStyle/>
          <a:p>
            <a:pPr eaLnBrk="1" hangingPunct="1"/>
            <a:r>
              <a:rPr lang="en-US" altLang="en-US" sz="2000" dirty="0"/>
              <a:t>The length of your shift will be determined by the MRC Coordinator</a:t>
            </a:r>
          </a:p>
          <a:p>
            <a:pPr eaLnBrk="1" hangingPunct="1"/>
            <a:r>
              <a:rPr lang="en-US" altLang="en-US" sz="2000" dirty="0"/>
              <a:t>You will be processed through a Volunteer Reception Center</a:t>
            </a:r>
          </a:p>
          <a:p>
            <a:pPr eaLnBrk="1" hangingPunct="1"/>
            <a:r>
              <a:rPr lang="en-US" altLang="en-US" sz="2000" dirty="0"/>
              <a:t>Security will be provided</a:t>
            </a:r>
          </a:p>
          <a:p>
            <a:pPr eaLnBrk="1" hangingPunct="1"/>
            <a:r>
              <a:rPr lang="en-US" altLang="en-US" sz="2000" dirty="0"/>
              <a:t>Bring your MRC badge to the site along with other ID</a:t>
            </a:r>
          </a:p>
          <a:p>
            <a:pPr eaLnBrk="1" hangingPunct="1"/>
            <a:r>
              <a:rPr lang="en-US" altLang="en-US" sz="2000" dirty="0"/>
              <a:t>Wear comfortable clothes and shoes</a:t>
            </a:r>
          </a:p>
          <a:p>
            <a:pPr eaLnBrk="1" hangingPunct="1"/>
            <a:r>
              <a:rPr lang="en-US" altLang="en-US" sz="2000" dirty="0"/>
              <a:t>Bring any needed medication with you to the site, but try to keep personal belongings to a minimum</a:t>
            </a:r>
          </a:p>
          <a:p>
            <a:pPr eaLnBrk="1" hangingPunct="1"/>
            <a:r>
              <a:rPr lang="en-US" altLang="en-US" sz="2000" dirty="0"/>
              <a:t>Food and water will likely be provided</a:t>
            </a:r>
          </a:p>
          <a:p>
            <a:pPr eaLnBrk="1" hangingPunct="1">
              <a:buFont typeface="Wingdings" panose="05000000000000000000" pitchFamily="2" charset="2"/>
              <a:buNone/>
            </a:pPr>
            <a:endParaRPr lang="en-US" altLang="en-US" sz="2400" dirty="0"/>
          </a:p>
          <a:p>
            <a:pPr eaLnBrk="1" hangingPunct="1"/>
            <a:endParaRPr lang="en-US" altLang="en-US" sz="2400" dirty="0"/>
          </a:p>
        </p:txBody>
      </p:sp>
      <p:sp>
        <p:nvSpPr>
          <p:cNvPr id="71684" name="Text Box 4">
            <a:extLst>
              <a:ext uri="{FF2B5EF4-FFF2-40B4-BE49-F238E27FC236}">
                <a16:creationId xmlns:a16="http://schemas.microsoft.com/office/drawing/2014/main" id="{6284C361-6176-4422-BBCF-B4E8AB04500A}"/>
              </a:ext>
            </a:extLst>
          </p:cNvPr>
          <p:cNvSpPr txBox="1">
            <a:spLocks noChangeArrowheads="1"/>
          </p:cNvSpPr>
          <p:nvPr/>
        </p:nvSpPr>
        <p:spPr bwMode="auto">
          <a:xfrm>
            <a:off x="762000" y="22860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a:t>The operations phase is the phase of the process where the actual volunteer service takes place.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extLst>
              <a:ext uri="{FF2B5EF4-FFF2-40B4-BE49-F238E27FC236}">
                <a16:creationId xmlns:a16="http://schemas.microsoft.com/office/drawing/2014/main" id="{E1692D96-C2AD-43D2-9FCA-C3BDB6EEA3F6}"/>
              </a:ext>
            </a:extLst>
          </p:cNvPr>
          <p:cNvSpPr>
            <a:spLocks noGrp="1" noChangeArrowheads="1"/>
          </p:cNvSpPr>
          <p:nvPr>
            <p:ph type="title"/>
          </p:nvPr>
        </p:nvSpPr>
        <p:spPr/>
        <p:txBody>
          <a:bodyPr/>
          <a:lstStyle/>
          <a:p>
            <a:pPr eaLnBrk="1" hangingPunct="1"/>
            <a:r>
              <a:rPr lang="en-US" altLang="en-US" sz="3200" b="0" dirty="0"/>
              <a:t>What to Do When You Receive the Call to Volunteer</a:t>
            </a:r>
            <a:endParaRPr lang="en-US" altLang="en-US" sz="3200" dirty="0"/>
          </a:p>
        </p:txBody>
      </p:sp>
      <p:sp>
        <p:nvSpPr>
          <p:cNvPr id="73731" name="Rectangle 3">
            <a:extLst>
              <a:ext uri="{FF2B5EF4-FFF2-40B4-BE49-F238E27FC236}">
                <a16:creationId xmlns:a16="http://schemas.microsoft.com/office/drawing/2014/main" id="{61B5570F-ED9D-4932-B75D-98BF27349856}"/>
              </a:ext>
            </a:extLst>
          </p:cNvPr>
          <p:cNvSpPr>
            <a:spLocks noGrp="1" noChangeArrowheads="1"/>
          </p:cNvSpPr>
          <p:nvPr>
            <p:ph type="body" idx="1"/>
          </p:nvPr>
        </p:nvSpPr>
        <p:spPr/>
        <p:txBody>
          <a:bodyPr/>
          <a:lstStyle/>
          <a:p>
            <a:pPr eaLnBrk="1" hangingPunct="1"/>
            <a:r>
              <a:rPr lang="en-US" altLang="en-US"/>
              <a:t>Evaluate your ability to respond</a:t>
            </a:r>
          </a:p>
          <a:p>
            <a:pPr eaLnBrk="1" hangingPunct="1"/>
            <a:r>
              <a:rPr lang="en-US" altLang="en-US"/>
              <a:t>Consider modes of transportation</a:t>
            </a:r>
          </a:p>
          <a:p>
            <a:pPr eaLnBrk="1" hangingPunct="1"/>
            <a:r>
              <a:rPr lang="en-US" altLang="en-US"/>
              <a:t>Activate your family emergency plan</a:t>
            </a:r>
          </a:p>
          <a:p>
            <a:pPr eaLnBrk="1" hangingPunct="1"/>
            <a:r>
              <a:rPr lang="en-US" altLang="en-US"/>
              <a:t>Report at the time and place specified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947CA10A-F257-40DB-A658-97043973ABD0}"/>
              </a:ext>
            </a:extLst>
          </p:cNvPr>
          <p:cNvSpPr>
            <a:spLocks noGrp="1" noChangeArrowheads="1"/>
          </p:cNvSpPr>
          <p:nvPr>
            <p:ph type="title"/>
          </p:nvPr>
        </p:nvSpPr>
        <p:spPr/>
        <p:txBody>
          <a:bodyPr/>
          <a:lstStyle/>
          <a:p>
            <a:pPr eaLnBrk="1" hangingPunct="1"/>
            <a:r>
              <a:rPr lang="en-US" altLang="en-US"/>
              <a:t>Operations</a:t>
            </a:r>
          </a:p>
        </p:txBody>
      </p:sp>
      <p:sp>
        <p:nvSpPr>
          <p:cNvPr id="75779" name="Rectangle 3">
            <a:extLst>
              <a:ext uri="{FF2B5EF4-FFF2-40B4-BE49-F238E27FC236}">
                <a16:creationId xmlns:a16="http://schemas.microsoft.com/office/drawing/2014/main" id="{665DBFBC-2D39-4282-A8CA-7FB7F51BBBAB}"/>
              </a:ext>
            </a:extLst>
          </p:cNvPr>
          <p:cNvSpPr>
            <a:spLocks noGrp="1" noChangeArrowheads="1"/>
          </p:cNvSpPr>
          <p:nvPr>
            <p:ph type="body" idx="1"/>
          </p:nvPr>
        </p:nvSpPr>
        <p:spPr>
          <a:xfrm>
            <a:off x="838200" y="2743200"/>
            <a:ext cx="7693025" cy="3276600"/>
          </a:xfrm>
        </p:spPr>
        <p:txBody>
          <a:bodyPr/>
          <a:lstStyle/>
          <a:p>
            <a:pPr eaLnBrk="1" hangingPunct="1"/>
            <a:r>
              <a:rPr lang="en-US" altLang="en-US"/>
              <a:t>Security will be provided</a:t>
            </a:r>
          </a:p>
          <a:p>
            <a:pPr eaLnBrk="1" hangingPunct="1"/>
            <a:r>
              <a:rPr lang="en-US" altLang="en-US"/>
              <a:t>Volunteers for Allen County MRC may not bring weapons to any response effort</a:t>
            </a:r>
          </a:p>
          <a:p>
            <a:pPr eaLnBrk="1" hangingPunct="1"/>
            <a:r>
              <a:rPr lang="en-US" altLang="en-US"/>
              <a:t>No guns, knives, or other implements intended to harm another individual will be allowed on the premises</a:t>
            </a:r>
          </a:p>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extLst>
              <a:ext uri="{FF2B5EF4-FFF2-40B4-BE49-F238E27FC236}">
                <a16:creationId xmlns:a16="http://schemas.microsoft.com/office/drawing/2014/main" id="{3F851A28-440D-4671-A623-FC937721029C}"/>
              </a:ext>
            </a:extLst>
          </p:cNvPr>
          <p:cNvSpPr>
            <a:spLocks noGrp="1" noChangeArrowheads="1"/>
          </p:cNvSpPr>
          <p:nvPr>
            <p:ph type="title"/>
          </p:nvPr>
        </p:nvSpPr>
        <p:spPr/>
        <p:txBody>
          <a:bodyPr/>
          <a:lstStyle/>
          <a:p>
            <a:pPr eaLnBrk="1" hangingPunct="1"/>
            <a:r>
              <a:rPr lang="en-US" altLang="en-US" b="0"/>
              <a:t>Objectives</a:t>
            </a:r>
            <a:endParaRPr lang="en-US" altLang="en-US"/>
          </a:p>
        </p:txBody>
      </p:sp>
      <p:sp>
        <p:nvSpPr>
          <p:cNvPr id="8195" name="Rectangle 3">
            <a:extLst>
              <a:ext uri="{FF2B5EF4-FFF2-40B4-BE49-F238E27FC236}">
                <a16:creationId xmlns:a16="http://schemas.microsoft.com/office/drawing/2014/main" id="{EA7A5762-D792-476B-B8A5-E52EC21796AE}"/>
              </a:ext>
            </a:extLst>
          </p:cNvPr>
          <p:cNvSpPr>
            <a:spLocks noGrp="1" noChangeArrowheads="1"/>
          </p:cNvSpPr>
          <p:nvPr>
            <p:ph type="body" idx="1"/>
          </p:nvPr>
        </p:nvSpPr>
        <p:spPr>
          <a:xfrm>
            <a:off x="685800" y="2514600"/>
            <a:ext cx="8305800" cy="4114800"/>
          </a:xfrm>
        </p:spPr>
        <p:txBody>
          <a:bodyPr/>
          <a:lstStyle/>
          <a:p>
            <a:pPr marL="349250" indent="-336550" eaLnBrk="1" hangingPunct="1">
              <a:buFont typeface="Wingdings" panose="05000000000000000000" pitchFamily="2" charset="2"/>
              <a:buAutoNum type="arabicPeriod"/>
            </a:pPr>
            <a:r>
              <a:rPr lang="en-US" altLang="en-US"/>
              <a:t>Describe the purpose of the Medical Reserve Corps (MRC)</a:t>
            </a:r>
          </a:p>
          <a:p>
            <a:pPr marL="349250" indent="-336550" eaLnBrk="1" hangingPunct="1">
              <a:buFont typeface="Wingdings" panose="05000000000000000000" pitchFamily="2" charset="2"/>
              <a:buAutoNum type="arabicPeriod"/>
            </a:pPr>
            <a:r>
              <a:rPr lang="en-US" altLang="en-US"/>
              <a:t>List potential reasons to activate you as an emergency volunteer</a:t>
            </a:r>
          </a:p>
          <a:p>
            <a:pPr marL="349250" indent="-336550" eaLnBrk="1" hangingPunct="1">
              <a:buFont typeface="Wingdings" panose="05000000000000000000" pitchFamily="2" charset="2"/>
              <a:buAutoNum type="arabicPeriod"/>
            </a:pPr>
            <a:r>
              <a:rPr lang="en-US" altLang="en-US"/>
              <a:t>Steps to prepare for a potential emergency</a:t>
            </a:r>
          </a:p>
          <a:p>
            <a:pPr marL="349250" indent="-336550" eaLnBrk="1" hangingPunct="1">
              <a:buFont typeface="Wingdings" panose="05000000000000000000" pitchFamily="2" charset="2"/>
              <a:buNone/>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0B3F839A-257A-479E-A3C9-F194F73DDADE}"/>
              </a:ext>
            </a:extLst>
          </p:cNvPr>
          <p:cNvSpPr>
            <a:spLocks noGrp="1" noChangeArrowheads="1"/>
          </p:cNvSpPr>
          <p:nvPr>
            <p:ph type="title"/>
          </p:nvPr>
        </p:nvSpPr>
        <p:spPr/>
        <p:txBody>
          <a:bodyPr/>
          <a:lstStyle/>
          <a:p>
            <a:pPr eaLnBrk="1" hangingPunct="1"/>
            <a:r>
              <a:rPr lang="en-US" altLang="en-US" sz="3200" b="0"/>
              <a:t>Just-In-Time Training:  a short training on the day of the response</a:t>
            </a:r>
          </a:p>
        </p:txBody>
      </p:sp>
      <p:sp>
        <p:nvSpPr>
          <p:cNvPr id="77827" name="Rectangle 3">
            <a:extLst>
              <a:ext uri="{FF2B5EF4-FFF2-40B4-BE49-F238E27FC236}">
                <a16:creationId xmlns:a16="http://schemas.microsoft.com/office/drawing/2014/main" id="{8E1379D1-D9E5-41F6-A048-E5B20107D89D}"/>
              </a:ext>
            </a:extLst>
          </p:cNvPr>
          <p:cNvSpPr>
            <a:spLocks noGrp="1" noChangeArrowheads="1"/>
          </p:cNvSpPr>
          <p:nvPr>
            <p:ph type="body" idx="1"/>
          </p:nvPr>
        </p:nvSpPr>
        <p:spPr/>
        <p:txBody>
          <a:bodyPr/>
          <a:lstStyle/>
          <a:p>
            <a:pPr eaLnBrk="1" hangingPunct="1"/>
            <a:endParaRPr lang="en-US" altLang="en-US"/>
          </a:p>
          <a:p>
            <a:pPr eaLnBrk="1" hangingPunct="1"/>
            <a:r>
              <a:rPr lang="en-US" altLang="en-US"/>
              <a:t>Ensures specific procedures are fresh in your mind</a:t>
            </a:r>
          </a:p>
          <a:p>
            <a:pPr eaLnBrk="1" hangingPunct="1"/>
            <a:r>
              <a:rPr lang="en-US" altLang="en-US"/>
              <a:t>Takes place at centralized location or at the site</a:t>
            </a:r>
          </a:p>
          <a:p>
            <a:pPr eaLnBrk="1" hangingPunct="1"/>
            <a:r>
              <a:rPr lang="en-US" altLang="en-US"/>
              <a:t>Provides background information you need to safely participate in a response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a:extLst>
              <a:ext uri="{FF2B5EF4-FFF2-40B4-BE49-F238E27FC236}">
                <a16:creationId xmlns:a16="http://schemas.microsoft.com/office/drawing/2014/main" id="{C8439C4B-E785-4129-B421-4E425C2F95DE}"/>
              </a:ext>
            </a:extLst>
          </p:cNvPr>
          <p:cNvSpPr>
            <a:spLocks noGrp="1" noChangeArrowheads="1"/>
          </p:cNvSpPr>
          <p:nvPr>
            <p:ph type="title"/>
          </p:nvPr>
        </p:nvSpPr>
        <p:spPr/>
        <p:txBody>
          <a:bodyPr/>
          <a:lstStyle/>
          <a:p>
            <a:pPr eaLnBrk="1" hangingPunct="1"/>
            <a:r>
              <a:rPr lang="en-US" altLang="en-US" b="0"/>
              <a:t>Phase 4:  Deactivation</a:t>
            </a:r>
          </a:p>
        </p:txBody>
      </p:sp>
      <p:sp>
        <p:nvSpPr>
          <p:cNvPr id="79875" name="Rectangle 3">
            <a:extLst>
              <a:ext uri="{FF2B5EF4-FFF2-40B4-BE49-F238E27FC236}">
                <a16:creationId xmlns:a16="http://schemas.microsoft.com/office/drawing/2014/main" id="{AC495540-6E7B-4AE6-806C-CCA1941A385B}"/>
              </a:ext>
            </a:extLst>
          </p:cNvPr>
          <p:cNvSpPr>
            <a:spLocks noGrp="1" noChangeArrowheads="1"/>
          </p:cNvSpPr>
          <p:nvPr>
            <p:ph type="body" idx="1"/>
          </p:nvPr>
        </p:nvSpPr>
        <p:spPr/>
        <p:txBody>
          <a:bodyPr/>
          <a:lstStyle/>
          <a:p>
            <a:pPr indent="6350" eaLnBrk="1" hangingPunct="1"/>
            <a:endParaRPr lang="en-US" altLang="en-US"/>
          </a:p>
          <a:p>
            <a:pPr indent="6350" eaLnBrk="1" hangingPunct="1">
              <a:buFont typeface="Wingdings" panose="05000000000000000000" pitchFamily="2" charset="2"/>
              <a:buNone/>
            </a:pPr>
            <a:r>
              <a:rPr lang="en-US" altLang="en-US"/>
              <a:t>This phase takes place when your volunteer services are no longer needed. During a disaster, if your availability permits you may be asked to serve for more than one shift. Deactivation occurs after you have served your last shift.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a:extLst>
              <a:ext uri="{FF2B5EF4-FFF2-40B4-BE49-F238E27FC236}">
                <a16:creationId xmlns:a16="http://schemas.microsoft.com/office/drawing/2014/main" id="{E9B8E0E0-D536-4646-9970-3C8B6B98AAE5}"/>
              </a:ext>
            </a:extLst>
          </p:cNvPr>
          <p:cNvSpPr>
            <a:spLocks noGrp="1" noChangeArrowheads="1"/>
          </p:cNvSpPr>
          <p:nvPr>
            <p:ph type="title"/>
          </p:nvPr>
        </p:nvSpPr>
        <p:spPr>
          <a:xfrm>
            <a:off x="762000" y="762000"/>
            <a:ext cx="7924800" cy="1447800"/>
          </a:xfrm>
        </p:spPr>
        <p:txBody>
          <a:bodyPr/>
          <a:lstStyle/>
          <a:p>
            <a:pPr eaLnBrk="1" hangingPunct="1"/>
            <a:br>
              <a:rPr lang="en-US" altLang="en-US" sz="3200" b="0" dirty="0"/>
            </a:br>
            <a:br>
              <a:rPr lang="en-US" altLang="en-US" sz="3200" b="0" dirty="0"/>
            </a:br>
            <a:br>
              <a:rPr lang="en-US" altLang="en-US" sz="3200" b="0" dirty="0"/>
            </a:br>
            <a:br>
              <a:rPr lang="en-US" altLang="en-US" sz="3200" b="0" dirty="0"/>
            </a:br>
            <a:r>
              <a:rPr lang="en-US" altLang="en-US" sz="3200" b="0" dirty="0"/>
              <a:t>Phase 5:  Debrief</a:t>
            </a:r>
            <a:br>
              <a:rPr lang="en-US" altLang="en-US" sz="3200" dirty="0"/>
            </a:br>
            <a:endParaRPr lang="en-US" altLang="en-US" sz="3200" dirty="0"/>
          </a:p>
        </p:txBody>
      </p:sp>
      <p:sp>
        <p:nvSpPr>
          <p:cNvPr id="81923" name="Rectangle 3">
            <a:extLst>
              <a:ext uri="{FF2B5EF4-FFF2-40B4-BE49-F238E27FC236}">
                <a16:creationId xmlns:a16="http://schemas.microsoft.com/office/drawing/2014/main" id="{75B7F837-0FDB-4379-BE06-EA0F07F54158}"/>
              </a:ext>
            </a:extLst>
          </p:cNvPr>
          <p:cNvSpPr>
            <a:spLocks noGrp="1" noChangeArrowheads="1"/>
          </p:cNvSpPr>
          <p:nvPr>
            <p:ph type="body" idx="1"/>
          </p:nvPr>
        </p:nvSpPr>
        <p:spPr/>
        <p:txBody>
          <a:bodyPr/>
          <a:lstStyle/>
          <a:p>
            <a:pPr eaLnBrk="1" hangingPunct="1"/>
            <a:r>
              <a:rPr lang="en-US" altLang="en-US" sz="2400"/>
              <a:t>This phase occurs after the disaster is over </a:t>
            </a:r>
          </a:p>
          <a:p>
            <a:pPr eaLnBrk="1" hangingPunct="1"/>
            <a:r>
              <a:rPr lang="en-US" altLang="en-US" sz="2400"/>
              <a:t>Gathers feedback from all volunteers who respond to the event </a:t>
            </a:r>
          </a:p>
          <a:p>
            <a:pPr eaLnBrk="1" hangingPunct="1"/>
            <a:r>
              <a:rPr lang="en-US" altLang="en-US" sz="2400"/>
              <a:t>Please let us know at this time if you have any needs that have not been met </a:t>
            </a:r>
          </a:p>
          <a:p>
            <a:pPr eaLnBrk="1" hangingPunct="1"/>
            <a:r>
              <a:rPr lang="en-US" altLang="en-US" sz="2400"/>
              <a:t>May take the form of an interview, a survey, or a focus group session, and will assist in improving the future success of the MRC program/Volunteer Reception Center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0EF28D5D-C9FE-4336-94AB-C4FBA84E748B}"/>
              </a:ext>
            </a:extLst>
          </p:cNvPr>
          <p:cNvSpPr>
            <a:spLocks noGrp="1" noChangeArrowheads="1"/>
          </p:cNvSpPr>
          <p:nvPr>
            <p:ph type="title"/>
          </p:nvPr>
        </p:nvSpPr>
        <p:spPr/>
        <p:txBody>
          <a:bodyPr/>
          <a:lstStyle/>
          <a:p>
            <a:pPr eaLnBrk="1" hangingPunct="1"/>
            <a:r>
              <a:rPr lang="en-US" altLang="en-US" sz="3200" b="0"/>
              <a:t>Management Structure</a:t>
            </a:r>
            <a:br>
              <a:rPr lang="en-US" altLang="en-US" sz="3200" b="0"/>
            </a:br>
            <a:r>
              <a:rPr lang="en-US" altLang="en-US" sz="3200" b="0"/>
              <a:t>During Allen County MRC Activation</a:t>
            </a:r>
          </a:p>
        </p:txBody>
      </p:sp>
      <p:sp>
        <p:nvSpPr>
          <p:cNvPr id="83971" name="Rectangle 3">
            <a:extLst>
              <a:ext uri="{FF2B5EF4-FFF2-40B4-BE49-F238E27FC236}">
                <a16:creationId xmlns:a16="http://schemas.microsoft.com/office/drawing/2014/main" id="{0E003622-2C9F-4090-92AA-2F06D83D6867}"/>
              </a:ext>
            </a:extLst>
          </p:cNvPr>
          <p:cNvSpPr>
            <a:spLocks noGrp="1" noChangeArrowheads="1"/>
          </p:cNvSpPr>
          <p:nvPr>
            <p:ph type="body" idx="1"/>
          </p:nvPr>
        </p:nvSpPr>
        <p:spPr/>
        <p:txBody>
          <a:bodyPr/>
          <a:lstStyle/>
          <a:p>
            <a:pPr eaLnBrk="1" hangingPunct="1"/>
            <a:r>
              <a:rPr lang="en-US" altLang="en-US" b="1"/>
              <a:t>Define the terms Incident Command System (ICS)</a:t>
            </a:r>
          </a:p>
          <a:p>
            <a:pPr eaLnBrk="1" hangingPunct="1"/>
            <a:r>
              <a:rPr lang="en-US" altLang="en-US" b="1"/>
              <a:t>Identify how you will know whom to report to within ICS</a:t>
            </a:r>
          </a:p>
          <a:p>
            <a:pPr eaLnBrk="1" hangingPunct="1"/>
            <a:r>
              <a:rPr lang="en-US" altLang="en-US" b="1"/>
              <a:t>Name the response partners of the MRC</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extLst>
              <a:ext uri="{FF2B5EF4-FFF2-40B4-BE49-F238E27FC236}">
                <a16:creationId xmlns:a16="http://schemas.microsoft.com/office/drawing/2014/main" id="{049BF9DE-B95A-437C-9228-CC3B73A183F0}"/>
              </a:ext>
            </a:extLst>
          </p:cNvPr>
          <p:cNvSpPr>
            <a:spLocks noGrp="1" noChangeArrowheads="1"/>
          </p:cNvSpPr>
          <p:nvPr>
            <p:ph type="title"/>
          </p:nvPr>
        </p:nvSpPr>
        <p:spPr/>
        <p:txBody>
          <a:bodyPr/>
          <a:lstStyle/>
          <a:p>
            <a:pPr eaLnBrk="1" hangingPunct="1"/>
            <a:r>
              <a:rPr lang="en-US" altLang="en-US" b="0"/>
              <a:t>How Emergencies Are Managed</a:t>
            </a:r>
          </a:p>
        </p:txBody>
      </p:sp>
      <p:sp>
        <p:nvSpPr>
          <p:cNvPr id="86019" name="Text Box 5">
            <a:extLst>
              <a:ext uri="{FF2B5EF4-FFF2-40B4-BE49-F238E27FC236}">
                <a16:creationId xmlns:a16="http://schemas.microsoft.com/office/drawing/2014/main" id="{D9FDB2E9-37B7-432C-B818-4E429DB1D57D}"/>
              </a:ext>
            </a:extLst>
          </p:cNvPr>
          <p:cNvSpPr txBox="1">
            <a:spLocks noChangeArrowheads="1"/>
          </p:cNvSpPr>
          <p:nvPr/>
        </p:nvSpPr>
        <p:spPr bwMode="auto">
          <a:xfrm>
            <a:off x="990600" y="2362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a:t>Emergencies and large events are managed using the Incident Command System (ICS)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a:extLst>
              <a:ext uri="{FF2B5EF4-FFF2-40B4-BE49-F238E27FC236}">
                <a16:creationId xmlns:a16="http://schemas.microsoft.com/office/drawing/2014/main" id="{65B8BF96-14CF-414D-AD7E-3A481227189D}"/>
              </a:ext>
            </a:extLst>
          </p:cNvPr>
          <p:cNvSpPr>
            <a:spLocks noGrp="1" noChangeArrowheads="1"/>
          </p:cNvSpPr>
          <p:nvPr>
            <p:ph type="title"/>
          </p:nvPr>
        </p:nvSpPr>
        <p:spPr/>
        <p:txBody>
          <a:bodyPr/>
          <a:lstStyle/>
          <a:p>
            <a:pPr eaLnBrk="1" hangingPunct="1"/>
            <a:r>
              <a:rPr lang="en-US" altLang="en-US"/>
              <a:t>Basic ICS Structure</a:t>
            </a:r>
          </a:p>
        </p:txBody>
      </p:sp>
      <p:pic>
        <p:nvPicPr>
          <p:cNvPr id="88067" name="Picture 4" descr="org chart, see long description">
            <a:extLst>
              <a:ext uri="{FF2B5EF4-FFF2-40B4-BE49-F238E27FC236}">
                <a16:creationId xmlns:a16="http://schemas.microsoft.com/office/drawing/2014/main" id="{C9972470-3600-4C4A-AFC1-57FD5325CA3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917825"/>
            <a:ext cx="9067800" cy="3025775"/>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a:extLst>
              <a:ext uri="{FF2B5EF4-FFF2-40B4-BE49-F238E27FC236}">
                <a16:creationId xmlns:a16="http://schemas.microsoft.com/office/drawing/2014/main" id="{CCDE2DBC-9845-46F3-A992-A696FC16A683}"/>
              </a:ext>
            </a:extLst>
          </p:cNvPr>
          <p:cNvSpPr>
            <a:spLocks noGrp="1" noChangeArrowheads="1"/>
          </p:cNvSpPr>
          <p:nvPr>
            <p:ph type="title"/>
          </p:nvPr>
        </p:nvSpPr>
        <p:spPr/>
        <p:txBody>
          <a:bodyPr/>
          <a:lstStyle/>
          <a:p>
            <a:pPr eaLnBrk="1" hangingPunct="1"/>
            <a:r>
              <a:rPr lang="en-US" altLang="en-US"/>
              <a:t>ICS Roles</a:t>
            </a:r>
          </a:p>
        </p:txBody>
      </p:sp>
      <p:sp>
        <p:nvSpPr>
          <p:cNvPr id="90115" name="Text Box 4">
            <a:extLst>
              <a:ext uri="{FF2B5EF4-FFF2-40B4-BE49-F238E27FC236}">
                <a16:creationId xmlns:a16="http://schemas.microsoft.com/office/drawing/2014/main" id="{FD07AF95-DC11-4299-A068-189DBDBE4C15}"/>
              </a:ext>
            </a:extLst>
          </p:cNvPr>
          <p:cNvSpPr>
            <a:spLocks noGrp="1" noChangeArrowheads="1"/>
          </p:cNvSpPr>
          <p:nvPr>
            <p:ph type="body" idx="1"/>
          </p:nvPr>
        </p:nvSpPr>
        <p:spPr>
          <a:xfrm>
            <a:off x="838200" y="2362200"/>
            <a:ext cx="7848600" cy="4343400"/>
          </a:xfrm>
          <a:noFill/>
        </p:spPr>
        <p:txBody>
          <a:bodyPr/>
          <a:lstStyle/>
          <a:p>
            <a:pPr eaLnBrk="1" hangingPunct="1">
              <a:lnSpc>
                <a:spcPct val="80000"/>
              </a:lnSpc>
            </a:pPr>
            <a:r>
              <a:rPr lang="en-US" altLang="en-US" sz="1800"/>
              <a:t>The incident command system is lead by several key positions</a:t>
            </a:r>
          </a:p>
          <a:p>
            <a:pPr eaLnBrk="1" hangingPunct="1">
              <a:lnSpc>
                <a:spcPct val="80000"/>
              </a:lnSpc>
            </a:pPr>
            <a:r>
              <a:rPr lang="en-US" altLang="en-US" sz="1800"/>
              <a:t>These are not roles that volunteers should be tasked with; however it's important to know the management structure under which you operate</a:t>
            </a:r>
          </a:p>
          <a:p>
            <a:pPr eaLnBrk="1" hangingPunct="1">
              <a:lnSpc>
                <a:spcPct val="80000"/>
              </a:lnSpc>
            </a:pPr>
            <a:r>
              <a:rPr lang="en-US" altLang="en-US" sz="1800"/>
              <a:t>The </a:t>
            </a:r>
            <a:r>
              <a:rPr lang="en-US" altLang="en-US" sz="1800" b="1"/>
              <a:t>Incident Commander </a:t>
            </a:r>
            <a:r>
              <a:rPr lang="en-US" altLang="en-US" sz="1800"/>
              <a:t>oversees the entire response</a:t>
            </a:r>
          </a:p>
          <a:p>
            <a:pPr eaLnBrk="1" hangingPunct="1">
              <a:lnSpc>
                <a:spcPct val="80000"/>
              </a:lnSpc>
            </a:pPr>
            <a:r>
              <a:rPr lang="en-US" altLang="en-US" sz="1800"/>
              <a:t>The </a:t>
            </a:r>
            <a:r>
              <a:rPr lang="en-US" altLang="en-US" sz="1800" b="1"/>
              <a:t>Safety Officer </a:t>
            </a:r>
            <a:r>
              <a:rPr lang="en-US" altLang="en-US" sz="1800"/>
              <a:t>ensures that all activities are safe for volunteers/responders</a:t>
            </a:r>
          </a:p>
          <a:p>
            <a:pPr eaLnBrk="1" hangingPunct="1">
              <a:lnSpc>
                <a:spcPct val="80000"/>
              </a:lnSpc>
            </a:pPr>
            <a:r>
              <a:rPr lang="en-US" altLang="en-US" sz="1800"/>
              <a:t>The </a:t>
            </a:r>
            <a:r>
              <a:rPr lang="en-US" altLang="en-US" sz="1800" b="1"/>
              <a:t>Public Information Officer </a:t>
            </a:r>
            <a:r>
              <a:rPr lang="en-US" altLang="en-US" sz="1800"/>
              <a:t>coordinates information to the media and public</a:t>
            </a:r>
          </a:p>
          <a:p>
            <a:pPr eaLnBrk="1" hangingPunct="1">
              <a:lnSpc>
                <a:spcPct val="80000"/>
              </a:lnSpc>
            </a:pPr>
            <a:r>
              <a:rPr lang="en-US" altLang="en-US" sz="1800"/>
              <a:t>The </a:t>
            </a:r>
            <a:r>
              <a:rPr lang="en-US" altLang="en-US" sz="1800" b="1"/>
              <a:t>Liaison Officer </a:t>
            </a:r>
            <a:r>
              <a:rPr lang="en-US" altLang="en-US" sz="1800"/>
              <a:t>coordinates with other response agencies</a:t>
            </a:r>
          </a:p>
          <a:p>
            <a:pPr eaLnBrk="1" hangingPunct="1">
              <a:lnSpc>
                <a:spcPct val="80000"/>
              </a:lnSpc>
            </a:pPr>
            <a:r>
              <a:rPr lang="en-US" altLang="en-US" sz="1800"/>
              <a:t>The remaining positions, called section chiefs operate as follows:  </a:t>
            </a:r>
          </a:p>
          <a:p>
            <a:pPr lvl="1" eaLnBrk="1" hangingPunct="1">
              <a:lnSpc>
                <a:spcPct val="80000"/>
              </a:lnSpc>
            </a:pPr>
            <a:r>
              <a:rPr lang="en-US" altLang="en-US" sz="1600"/>
              <a:t>Operations- carries out the response</a:t>
            </a:r>
          </a:p>
          <a:p>
            <a:pPr lvl="1" eaLnBrk="1" hangingPunct="1">
              <a:lnSpc>
                <a:spcPct val="80000"/>
              </a:lnSpc>
            </a:pPr>
            <a:r>
              <a:rPr lang="en-US" altLang="en-US" sz="1600"/>
              <a:t>Planning- anticipates what could be needed in the future</a:t>
            </a:r>
          </a:p>
          <a:p>
            <a:pPr lvl="1" eaLnBrk="1" hangingPunct="1">
              <a:lnSpc>
                <a:spcPct val="80000"/>
              </a:lnSpc>
            </a:pPr>
            <a:r>
              <a:rPr lang="en-US" altLang="en-US" sz="1600"/>
              <a:t>Logistics- supplies operations with everything they need to carry out the response</a:t>
            </a:r>
          </a:p>
          <a:p>
            <a:pPr lvl="1" eaLnBrk="1" hangingPunct="1">
              <a:lnSpc>
                <a:spcPct val="80000"/>
              </a:lnSpc>
            </a:pPr>
            <a:r>
              <a:rPr lang="en-US" altLang="en-US" sz="1600"/>
              <a:t>Finance- tracks what is spent on the response</a:t>
            </a:r>
          </a:p>
          <a:p>
            <a:pPr lvl="1" eaLnBrk="1" hangingPunct="1">
              <a:lnSpc>
                <a:spcPct val="80000"/>
              </a:lnSpc>
            </a:pPr>
            <a:r>
              <a:rPr lang="en-US" altLang="en-US" sz="1600" b="1"/>
              <a:t>You will likely work within the operations or logistics sections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a:extLst>
              <a:ext uri="{FF2B5EF4-FFF2-40B4-BE49-F238E27FC236}">
                <a16:creationId xmlns:a16="http://schemas.microsoft.com/office/drawing/2014/main" id="{232E2E3E-3D34-4917-99E1-9848893927CD}"/>
              </a:ext>
            </a:extLst>
          </p:cNvPr>
          <p:cNvSpPr>
            <a:spLocks noGrp="1" noChangeArrowheads="1"/>
          </p:cNvSpPr>
          <p:nvPr>
            <p:ph type="body" idx="1"/>
          </p:nvPr>
        </p:nvSpPr>
        <p:spPr>
          <a:noFill/>
        </p:spPr>
        <p:txBody>
          <a:bodyPr/>
          <a:lstStyle/>
          <a:p>
            <a:pPr marL="290513" indent="-290513" eaLnBrk="1" hangingPunct="1"/>
            <a:r>
              <a:rPr lang="en-US" altLang="en-US"/>
              <a:t>Used by all emergency response agencies to prepare for and respond to emergencies.</a:t>
            </a:r>
          </a:p>
          <a:p>
            <a:pPr marL="290513" indent="-290513" eaLnBrk="1" hangingPunct="1"/>
            <a:r>
              <a:rPr lang="en-US" altLang="en-US"/>
              <a:t>Provides a common language for all responders to keep miscommunications at a minimum.</a:t>
            </a:r>
          </a:p>
          <a:p>
            <a:pPr marL="290513" indent="-290513" eaLnBrk="1" hangingPunct="1"/>
            <a:r>
              <a:rPr lang="en-US" altLang="en-US"/>
              <a:t>Outlines a clear reporting structure which provides support and creates accountability for all members of the response team.</a:t>
            </a:r>
          </a:p>
        </p:txBody>
      </p:sp>
      <p:sp>
        <p:nvSpPr>
          <p:cNvPr id="92163" name="Text Box 5">
            <a:extLst>
              <a:ext uri="{FF2B5EF4-FFF2-40B4-BE49-F238E27FC236}">
                <a16:creationId xmlns:a16="http://schemas.microsoft.com/office/drawing/2014/main" id="{FCC7A482-7BD5-427C-ADC4-56EB054AB3B7}"/>
              </a:ext>
            </a:extLst>
          </p:cNvPr>
          <p:cNvSpPr txBox="1">
            <a:spLocks noGrp="1" noChangeArrowheads="1"/>
          </p:cNvSpPr>
          <p:nvPr>
            <p:ph type="title"/>
          </p:nvPr>
        </p:nvSpPr>
        <p:spPr>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marL="290513" indent="-290513" eaLnBrk="1" hangingPunct="1"/>
            <a:r>
              <a:rPr lang="en-US" altLang="en-US" b="0"/>
              <a:t>Why ICS Works During Emergencies</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extLst>
              <a:ext uri="{FF2B5EF4-FFF2-40B4-BE49-F238E27FC236}">
                <a16:creationId xmlns:a16="http://schemas.microsoft.com/office/drawing/2014/main" id="{A82F4001-8754-4649-BDE8-CB73C00EF2D8}"/>
              </a:ext>
            </a:extLst>
          </p:cNvPr>
          <p:cNvSpPr>
            <a:spLocks noGrp="1" noChangeArrowheads="1"/>
          </p:cNvSpPr>
          <p:nvPr>
            <p:ph type="title"/>
          </p:nvPr>
        </p:nvSpPr>
        <p:spPr/>
        <p:txBody>
          <a:bodyPr/>
          <a:lstStyle/>
          <a:p>
            <a:pPr eaLnBrk="1" hangingPunct="1"/>
            <a:r>
              <a:rPr lang="en-US" altLang="en-US" b="0"/>
              <a:t>Why ICS Works During Emergencies</a:t>
            </a:r>
            <a:endParaRPr lang="en-US" altLang="en-US"/>
          </a:p>
        </p:txBody>
      </p:sp>
      <p:sp>
        <p:nvSpPr>
          <p:cNvPr id="94211" name="Rectangle 3">
            <a:extLst>
              <a:ext uri="{FF2B5EF4-FFF2-40B4-BE49-F238E27FC236}">
                <a16:creationId xmlns:a16="http://schemas.microsoft.com/office/drawing/2014/main" id="{95278097-79C7-4E80-A897-D63E480ACB23}"/>
              </a:ext>
            </a:extLst>
          </p:cNvPr>
          <p:cNvSpPr>
            <a:spLocks noGrp="1" noChangeArrowheads="1"/>
          </p:cNvSpPr>
          <p:nvPr>
            <p:ph type="body" idx="1"/>
          </p:nvPr>
        </p:nvSpPr>
        <p:spPr>
          <a:xfrm>
            <a:off x="838200" y="2362200"/>
            <a:ext cx="7693025" cy="4267200"/>
          </a:xfrm>
        </p:spPr>
        <p:txBody>
          <a:bodyPr/>
          <a:lstStyle/>
          <a:p>
            <a:pPr eaLnBrk="1" hangingPunct="1"/>
            <a:r>
              <a:rPr lang="en-US" altLang="en-US"/>
              <a:t>Provides structure for coordinating with media &amp; public through the Public Information Officer. </a:t>
            </a:r>
          </a:p>
          <a:p>
            <a:pPr eaLnBrk="1" hangingPunct="1"/>
            <a:endParaRPr lang="en-US" altLang="en-US"/>
          </a:p>
          <a:p>
            <a:pPr eaLnBrk="1" hangingPunct="1"/>
            <a:r>
              <a:rPr lang="en-US" altLang="en-US"/>
              <a:t>IF YOU ARE APPROACHED BY THE MEDIA, CONTACT YOUR SUPERVISOR IMMEDIATELY</a:t>
            </a:r>
          </a:p>
          <a:p>
            <a:pPr eaLnBrk="1" hangingPunct="1"/>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a:extLst>
              <a:ext uri="{FF2B5EF4-FFF2-40B4-BE49-F238E27FC236}">
                <a16:creationId xmlns:a16="http://schemas.microsoft.com/office/drawing/2014/main" id="{53E10767-19F0-4E4B-B79E-35B6A1CFC166}"/>
              </a:ext>
            </a:extLst>
          </p:cNvPr>
          <p:cNvSpPr>
            <a:spLocks noGrp="1" noChangeArrowheads="1"/>
          </p:cNvSpPr>
          <p:nvPr>
            <p:ph type="title"/>
          </p:nvPr>
        </p:nvSpPr>
        <p:spPr/>
        <p:txBody>
          <a:bodyPr/>
          <a:lstStyle/>
          <a:p>
            <a:pPr eaLnBrk="1" hangingPunct="1"/>
            <a:r>
              <a:rPr lang="en-US" altLang="en-US" sz="3200" b="0"/>
              <a:t>How ICS Applies To You</a:t>
            </a:r>
            <a:br>
              <a:rPr lang="en-US" altLang="en-US" sz="3200"/>
            </a:br>
            <a:endParaRPr lang="en-US" altLang="en-US" sz="3200"/>
          </a:p>
        </p:txBody>
      </p:sp>
      <p:sp>
        <p:nvSpPr>
          <p:cNvPr id="96259" name="Rectangle 3">
            <a:extLst>
              <a:ext uri="{FF2B5EF4-FFF2-40B4-BE49-F238E27FC236}">
                <a16:creationId xmlns:a16="http://schemas.microsoft.com/office/drawing/2014/main" id="{91FEDBEF-3EAC-4EB2-B45F-D1965B96A339}"/>
              </a:ext>
            </a:extLst>
          </p:cNvPr>
          <p:cNvSpPr>
            <a:spLocks noGrp="1" noChangeArrowheads="1"/>
          </p:cNvSpPr>
          <p:nvPr>
            <p:ph type="body" idx="1"/>
          </p:nvPr>
        </p:nvSpPr>
        <p:spPr>
          <a:xfrm>
            <a:off x="838200" y="2362200"/>
            <a:ext cx="7693025" cy="4495800"/>
          </a:xfrm>
        </p:spPr>
        <p:txBody>
          <a:bodyPr/>
          <a:lstStyle/>
          <a:p>
            <a:pPr eaLnBrk="1" hangingPunct="1"/>
            <a:r>
              <a:rPr lang="en-US" altLang="en-US"/>
              <a:t>Answer to only one person.</a:t>
            </a:r>
          </a:p>
          <a:p>
            <a:pPr eaLnBrk="1" hangingPunct="1"/>
            <a:r>
              <a:rPr lang="en-US" altLang="en-US"/>
              <a:t>Stay within assigned roles.</a:t>
            </a:r>
          </a:p>
          <a:p>
            <a:pPr eaLnBrk="1" hangingPunct="1"/>
            <a:r>
              <a:rPr lang="en-US" altLang="en-US"/>
              <a:t>For safety reasons, never enter a scene, POD, or clinic site without first telling your supervisor.</a:t>
            </a:r>
          </a:p>
          <a:p>
            <a:pPr eaLnBrk="1" hangingPunct="1"/>
            <a:r>
              <a:rPr lang="en-US" altLang="en-US"/>
              <a:t>As part of the reporting structure, you should not start a new role, leave your old role, or leave the site without first speaking with your supervisor.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B0A25C43-CBCF-4BD4-A7BE-BCEC8CC9A077}"/>
              </a:ext>
            </a:extLst>
          </p:cNvPr>
          <p:cNvSpPr>
            <a:spLocks noGrp="1" noChangeArrowheads="1"/>
          </p:cNvSpPr>
          <p:nvPr>
            <p:ph type="title"/>
          </p:nvPr>
        </p:nvSpPr>
        <p:spPr/>
        <p:txBody>
          <a:bodyPr/>
          <a:lstStyle/>
          <a:p>
            <a:pPr eaLnBrk="1" hangingPunct="1"/>
            <a:r>
              <a:rPr lang="en-US" altLang="en-US" b="0"/>
              <a:t>Objectives</a:t>
            </a:r>
            <a:endParaRPr lang="en-US" altLang="en-US"/>
          </a:p>
        </p:txBody>
      </p:sp>
      <p:sp>
        <p:nvSpPr>
          <p:cNvPr id="10243" name="Rectangle 3">
            <a:extLst>
              <a:ext uri="{FF2B5EF4-FFF2-40B4-BE49-F238E27FC236}">
                <a16:creationId xmlns:a16="http://schemas.microsoft.com/office/drawing/2014/main" id="{1E690204-26D1-4B1C-A125-7D381A8427D5}"/>
              </a:ext>
            </a:extLst>
          </p:cNvPr>
          <p:cNvSpPr>
            <a:spLocks noGrp="1" noChangeArrowheads="1"/>
          </p:cNvSpPr>
          <p:nvPr>
            <p:ph type="body" idx="1"/>
          </p:nvPr>
        </p:nvSpPr>
        <p:spPr>
          <a:xfrm>
            <a:off x="685800" y="2514600"/>
            <a:ext cx="8305800" cy="2286000"/>
          </a:xfrm>
        </p:spPr>
        <p:txBody>
          <a:bodyPr/>
          <a:lstStyle/>
          <a:p>
            <a:pPr marL="546100" indent="-533400" eaLnBrk="1" hangingPunct="1">
              <a:buFont typeface="Wingdings" panose="05000000000000000000" pitchFamily="2" charset="2"/>
              <a:buAutoNum type="arabicPeriod" startAt="4"/>
            </a:pPr>
            <a:r>
              <a:rPr lang="en-US" altLang="en-US"/>
              <a:t>Demonstrate activation procedures</a:t>
            </a:r>
          </a:p>
          <a:p>
            <a:pPr marL="546100" indent="-533400" eaLnBrk="1" hangingPunct="1">
              <a:buFont typeface="Wingdings" panose="05000000000000000000" pitchFamily="2" charset="2"/>
              <a:buAutoNum type="arabicPeriod" startAt="4"/>
            </a:pPr>
            <a:r>
              <a:rPr lang="en-US" altLang="en-US"/>
              <a:t>Describe possible roles</a:t>
            </a:r>
          </a:p>
          <a:p>
            <a:pPr marL="546100" indent="-533400" eaLnBrk="1" hangingPunct="1">
              <a:buFont typeface="Wingdings" panose="05000000000000000000" pitchFamily="2" charset="2"/>
              <a:buAutoNum type="arabicPeriod" startAt="4"/>
            </a:pPr>
            <a:r>
              <a:rPr lang="en-US" altLang="en-US"/>
              <a:t>Describe the management structure used</a:t>
            </a:r>
          </a:p>
          <a:p>
            <a:pPr marL="546100" indent="-533400" eaLnBrk="1" hangingPunct="1">
              <a:buFont typeface="Wingdings" panose="05000000000000000000" pitchFamily="2" charset="2"/>
              <a:buAutoNum type="arabicPeriod" startAt="4"/>
            </a:pPr>
            <a:r>
              <a:rPr lang="en-US" altLang="en-US"/>
              <a:t>Describe volunteer leadership opportunities through the Allen County MRC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a:extLst>
              <a:ext uri="{FF2B5EF4-FFF2-40B4-BE49-F238E27FC236}">
                <a16:creationId xmlns:a16="http://schemas.microsoft.com/office/drawing/2014/main" id="{B28CFCBE-A42F-4F0F-8013-EF31EAB48B6C}"/>
              </a:ext>
            </a:extLst>
          </p:cNvPr>
          <p:cNvSpPr>
            <a:spLocks noGrp="1" noChangeArrowheads="1"/>
          </p:cNvSpPr>
          <p:nvPr>
            <p:ph type="title"/>
          </p:nvPr>
        </p:nvSpPr>
        <p:spPr/>
        <p:txBody>
          <a:bodyPr/>
          <a:lstStyle/>
          <a:p>
            <a:pPr eaLnBrk="1" hangingPunct="1"/>
            <a:r>
              <a:rPr lang="en-US" altLang="en-US" sz="3200" b="0"/>
              <a:t>Scene Safety Tips</a:t>
            </a:r>
            <a:br>
              <a:rPr lang="en-US" altLang="en-US" sz="3200"/>
            </a:br>
            <a:endParaRPr lang="en-US" altLang="en-US" sz="3200"/>
          </a:p>
        </p:txBody>
      </p:sp>
      <p:sp>
        <p:nvSpPr>
          <p:cNvPr id="98307" name="Rectangle 3">
            <a:extLst>
              <a:ext uri="{FF2B5EF4-FFF2-40B4-BE49-F238E27FC236}">
                <a16:creationId xmlns:a16="http://schemas.microsoft.com/office/drawing/2014/main" id="{B720493B-57D5-4E59-AE7F-3C817DE9D4D9}"/>
              </a:ext>
            </a:extLst>
          </p:cNvPr>
          <p:cNvSpPr>
            <a:spLocks noGrp="1" noChangeArrowheads="1"/>
          </p:cNvSpPr>
          <p:nvPr>
            <p:ph type="body" idx="1"/>
          </p:nvPr>
        </p:nvSpPr>
        <p:spPr/>
        <p:txBody>
          <a:bodyPr/>
          <a:lstStyle/>
          <a:p>
            <a:pPr eaLnBrk="1" hangingPunct="1">
              <a:lnSpc>
                <a:spcPct val="90000"/>
              </a:lnSpc>
            </a:pPr>
            <a:r>
              <a:rPr lang="en-US" altLang="en-US"/>
              <a:t>Follow the pre-established Emergency Management Structure</a:t>
            </a:r>
          </a:p>
          <a:p>
            <a:pPr eaLnBrk="1" hangingPunct="1">
              <a:lnSpc>
                <a:spcPct val="90000"/>
              </a:lnSpc>
            </a:pPr>
            <a:r>
              <a:rPr lang="en-US" altLang="en-US"/>
              <a:t>Do not leave your assigned area without notifying your supervisor</a:t>
            </a:r>
          </a:p>
          <a:p>
            <a:pPr eaLnBrk="1" hangingPunct="1">
              <a:lnSpc>
                <a:spcPct val="90000"/>
              </a:lnSpc>
            </a:pPr>
            <a:r>
              <a:rPr lang="en-US" altLang="en-US"/>
              <a:t>Let your supervisor know when you need a break</a:t>
            </a:r>
          </a:p>
          <a:p>
            <a:pPr eaLnBrk="1" hangingPunct="1">
              <a:lnSpc>
                <a:spcPct val="90000"/>
              </a:lnSpc>
            </a:pPr>
            <a:r>
              <a:rPr lang="en-US" altLang="en-US"/>
              <a:t>Never talk to media representatives without first alerting your supervisor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a:extLst>
              <a:ext uri="{FF2B5EF4-FFF2-40B4-BE49-F238E27FC236}">
                <a16:creationId xmlns:a16="http://schemas.microsoft.com/office/drawing/2014/main" id="{5F1A84B2-FA7F-4E4F-8ED9-57AAC4685E87}"/>
              </a:ext>
            </a:extLst>
          </p:cNvPr>
          <p:cNvSpPr>
            <a:spLocks noGrp="1" noChangeArrowheads="1"/>
          </p:cNvSpPr>
          <p:nvPr>
            <p:ph type="title"/>
          </p:nvPr>
        </p:nvSpPr>
        <p:spPr/>
        <p:txBody>
          <a:bodyPr/>
          <a:lstStyle/>
          <a:p>
            <a:pPr eaLnBrk="1" hangingPunct="1"/>
            <a:r>
              <a:rPr lang="en-US" altLang="en-US" sz="3200"/>
              <a:t>Simple things you should do ahead of time to plan for you and your family</a:t>
            </a:r>
          </a:p>
        </p:txBody>
      </p:sp>
      <p:sp>
        <p:nvSpPr>
          <p:cNvPr id="100355" name="Rectangle 3">
            <a:extLst>
              <a:ext uri="{FF2B5EF4-FFF2-40B4-BE49-F238E27FC236}">
                <a16:creationId xmlns:a16="http://schemas.microsoft.com/office/drawing/2014/main" id="{727F63C5-25E8-4228-8E7F-32CFF478149A}"/>
              </a:ext>
            </a:extLst>
          </p:cNvPr>
          <p:cNvSpPr>
            <a:spLocks noGrp="1" noChangeArrowheads="1"/>
          </p:cNvSpPr>
          <p:nvPr>
            <p:ph type="body" idx="1"/>
          </p:nvPr>
        </p:nvSpPr>
        <p:spPr>
          <a:xfrm>
            <a:off x="838200" y="2590800"/>
            <a:ext cx="3733800" cy="3724275"/>
          </a:xfrm>
        </p:spPr>
        <p:txBody>
          <a:bodyPr/>
          <a:lstStyle/>
          <a:p>
            <a:pPr marL="533400" indent="-533400" eaLnBrk="1" hangingPunct="1">
              <a:buFont typeface="Wingdings" panose="05000000000000000000" pitchFamily="2" charset="2"/>
              <a:buAutoNum type="arabicPeriod"/>
            </a:pPr>
            <a:r>
              <a:rPr lang="en-US" altLang="en-US" sz="4000"/>
              <a:t>Make a plan</a:t>
            </a:r>
          </a:p>
          <a:p>
            <a:pPr marL="533400" indent="-533400" eaLnBrk="1" hangingPunct="1">
              <a:buFont typeface="Wingdings" panose="05000000000000000000" pitchFamily="2" charset="2"/>
              <a:buAutoNum type="arabicPeriod"/>
            </a:pPr>
            <a:r>
              <a:rPr lang="en-US" altLang="en-US" sz="4000"/>
              <a:t>Make a kit for home, car, work</a:t>
            </a:r>
          </a:p>
          <a:p>
            <a:pPr marL="533400" indent="-533400" eaLnBrk="1" hangingPunct="1">
              <a:buFont typeface="Wingdings" panose="05000000000000000000" pitchFamily="2" charset="2"/>
              <a:buAutoNum type="arabicPeriod"/>
            </a:pPr>
            <a:r>
              <a:rPr lang="en-US" altLang="en-US" sz="4000"/>
              <a:t>Listen</a:t>
            </a:r>
          </a:p>
        </p:txBody>
      </p:sp>
      <p:pic>
        <p:nvPicPr>
          <p:cNvPr id="100356" name="Picture 4" descr="readyin3">
            <a:extLst>
              <a:ext uri="{FF2B5EF4-FFF2-40B4-BE49-F238E27FC236}">
                <a16:creationId xmlns:a16="http://schemas.microsoft.com/office/drawing/2014/main" id="{93066D39-3FAD-4B35-8FB9-7A0FDC91E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33528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5">
            <a:extLst>
              <a:ext uri="{FF2B5EF4-FFF2-40B4-BE49-F238E27FC236}">
                <a16:creationId xmlns:a16="http://schemas.microsoft.com/office/drawing/2014/main" id="{4BC08CC5-090B-481D-A667-149D05969B9C}"/>
              </a:ext>
            </a:extLst>
          </p:cNvPr>
          <p:cNvSpPr txBox="1">
            <a:spLocks noChangeArrowheads="1"/>
          </p:cNvSpPr>
          <p:nvPr/>
        </p:nvSpPr>
        <p:spPr bwMode="auto">
          <a:xfrm>
            <a:off x="3581400" y="6096000"/>
            <a:ext cx="556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3600"/>
              <a:t>More info: www.ready.gov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a:extLst>
              <a:ext uri="{FF2B5EF4-FFF2-40B4-BE49-F238E27FC236}">
                <a16:creationId xmlns:a16="http://schemas.microsoft.com/office/drawing/2014/main" id="{81781603-FA69-4EF4-830A-AA9D584A7540}"/>
              </a:ext>
            </a:extLst>
          </p:cNvPr>
          <p:cNvSpPr>
            <a:spLocks noGrp="1" noChangeArrowheads="1"/>
          </p:cNvSpPr>
          <p:nvPr>
            <p:ph type="title"/>
          </p:nvPr>
        </p:nvSpPr>
        <p:spPr/>
        <p:txBody>
          <a:bodyPr/>
          <a:lstStyle/>
          <a:p>
            <a:pPr eaLnBrk="1" hangingPunct="1"/>
            <a:r>
              <a:rPr lang="en-US" altLang="en-US" sz="3200"/>
              <a:t>Steps to Prepare For a Potential Emergency</a:t>
            </a:r>
          </a:p>
        </p:txBody>
      </p:sp>
      <p:sp>
        <p:nvSpPr>
          <p:cNvPr id="102403" name="Rectangle 3">
            <a:extLst>
              <a:ext uri="{FF2B5EF4-FFF2-40B4-BE49-F238E27FC236}">
                <a16:creationId xmlns:a16="http://schemas.microsoft.com/office/drawing/2014/main" id="{550F007C-03F6-4346-9BCC-3AA6C4EDFF3C}"/>
              </a:ext>
            </a:extLst>
          </p:cNvPr>
          <p:cNvSpPr>
            <a:spLocks noGrp="1" noChangeArrowheads="1"/>
          </p:cNvSpPr>
          <p:nvPr>
            <p:ph type="body" idx="1"/>
          </p:nvPr>
        </p:nvSpPr>
        <p:spPr/>
        <p:txBody>
          <a:bodyPr/>
          <a:lstStyle/>
          <a:p>
            <a:pPr eaLnBrk="1" hangingPunct="1"/>
            <a:r>
              <a:rPr lang="en-US" altLang="en-US"/>
              <a:t>List your daily responsibilities that affect your ability to respond.</a:t>
            </a:r>
          </a:p>
          <a:p>
            <a:pPr eaLnBrk="1" hangingPunct="1"/>
            <a:r>
              <a:rPr lang="en-US" altLang="en-US"/>
              <a:t>Write a personal/ family emergency plan.</a:t>
            </a:r>
          </a:p>
          <a:p>
            <a:pPr eaLnBrk="1" hangingPunct="1"/>
            <a:r>
              <a:rPr lang="en-US" altLang="en-US"/>
              <a:t>Practice appropriate self-care.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a:extLst>
              <a:ext uri="{FF2B5EF4-FFF2-40B4-BE49-F238E27FC236}">
                <a16:creationId xmlns:a16="http://schemas.microsoft.com/office/drawing/2014/main" id="{7D9EEDAF-C66A-47DA-95D7-3B993ACB06DB}"/>
              </a:ext>
            </a:extLst>
          </p:cNvPr>
          <p:cNvSpPr>
            <a:spLocks noGrp="1" noChangeArrowheads="1"/>
          </p:cNvSpPr>
          <p:nvPr>
            <p:ph type="title"/>
          </p:nvPr>
        </p:nvSpPr>
        <p:spPr/>
        <p:txBody>
          <a:bodyPr/>
          <a:lstStyle/>
          <a:p>
            <a:pPr eaLnBrk="1" hangingPunct="1"/>
            <a:r>
              <a:rPr lang="en-US" altLang="en-US"/>
              <a:t>Definition of Disaster</a:t>
            </a:r>
          </a:p>
        </p:txBody>
      </p:sp>
      <p:sp>
        <p:nvSpPr>
          <p:cNvPr id="104451" name="Rectangle 3">
            <a:extLst>
              <a:ext uri="{FF2B5EF4-FFF2-40B4-BE49-F238E27FC236}">
                <a16:creationId xmlns:a16="http://schemas.microsoft.com/office/drawing/2014/main" id="{2E4F451D-0AC8-47B1-B9C8-F00BF16DCA06}"/>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A disaster is an event that exceeds the capabilities of the current response infrastructure.</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sz="4000"/>
              <a:t>Disaster = Need &gt; Resources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a:extLst>
              <a:ext uri="{FF2B5EF4-FFF2-40B4-BE49-F238E27FC236}">
                <a16:creationId xmlns:a16="http://schemas.microsoft.com/office/drawing/2014/main" id="{1819B34E-77AD-4FF5-9BBB-AFE4CCD64741}"/>
              </a:ext>
            </a:extLst>
          </p:cNvPr>
          <p:cNvSpPr>
            <a:spLocks noGrp="1" noChangeArrowheads="1"/>
          </p:cNvSpPr>
          <p:nvPr>
            <p:ph type="title"/>
          </p:nvPr>
        </p:nvSpPr>
        <p:spPr/>
        <p:txBody>
          <a:bodyPr/>
          <a:lstStyle/>
          <a:p>
            <a:pPr eaLnBrk="1" hangingPunct="1"/>
            <a:r>
              <a:rPr lang="en-US" altLang="en-US" b="0"/>
              <a:t>Make a Plan</a:t>
            </a:r>
          </a:p>
        </p:txBody>
      </p:sp>
      <p:sp>
        <p:nvSpPr>
          <p:cNvPr id="106499" name="Rectangle 3">
            <a:extLst>
              <a:ext uri="{FF2B5EF4-FFF2-40B4-BE49-F238E27FC236}">
                <a16:creationId xmlns:a16="http://schemas.microsoft.com/office/drawing/2014/main" id="{D11B05D0-9DE8-44ED-B97B-EF48A7164E47}"/>
              </a:ext>
            </a:extLst>
          </p:cNvPr>
          <p:cNvSpPr>
            <a:spLocks noGrp="1" noChangeArrowheads="1"/>
          </p:cNvSpPr>
          <p:nvPr>
            <p:ph type="body" idx="1"/>
          </p:nvPr>
        </p:nvSpPr>
        <p:spPr/>
        <p:txBody>
          <a:bodyPr/>
          <a:lstStyle/>
          <a:p>
            <a:pPr eaLnBrk="1" hangingPunct="1"/>
            <a:r>
              <a:rPr lang="en-US" altLang="en-US" b="1"/>
              <a:t>Include </a:t>
            </a:r>
            <a:r>
              <a:rPr lang="en-US" altLang="en-US"/>
              <a:t>Contact numbers/emails for those you may need to reach - If phone lines are down email may still be working</a:t>
            </a:r>
          </a:p>
          <a:p>
            <a:pPr eaLnBrk="1" hangingPunct="1"/>
            <a:r>
              <a:rPr lang="en-US" altLang="en-US" b="1"/>
              <a:t>Include</a:t>
            </a:r>
            <a:r>
              <a:rPr lang="en-US" altLang="en-US"/>
              <a:t> An out-of-town friend to act as your designated household contact</a:t>
            </a:r>
          </a:p>
          <a:p>
            <a:pPr eaLnBrk="1" hangingPunct="1"/>
            <a:r>
              <a:rPr lang="en-US" altLang="en-US" b="1"/>
              <a:t>Include</a:t>
            </a:r>
            <a:r>
              <a:rPr lang="en-US" altLang="en-US"/>
              <a:t> A plan for leaving quickly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6" descr="j0308965">
            <a:extLst>
              <a:ext uri="{FF2B5EF4-FFF2-40B4-BE49-F238E27FC236}">
                <a16:creationId xmlns:a16="http://schemas.microsoft.com/office/drawing/2014/main" id="{37075844-0038-4BCB-99D0-47BE46E41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62" t="8446" r="4762" b="15990"/>
          <a:stretch>
            <a:fillRect/>
          </a:stretch>
        </p:blipFill>
        <p:spPr bwMode="auto">
          <a:xfrm>
            <a:off x="228600" y="1157288"/>
            <a:ext cx="86868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8">
            <a:extLst>
              <a:ext uri="{FF2B5EF4-FFF2-40B4-BE49-F238E27FC236}">
                <a16:creationId xmlns:a16="http://schemas.microsoft.com/office/drawing/2014/main" id="{9F584974-EA22-4A47-BD96-70C08B7AF592}"/>
              </a:ext>
            </a:extLst>
          </p:cNvPr>
          <p:cNvSpPr txBox="1">
            <a:spLocks noChangeArrowheads="1"/>
          </p:cNvSpPr>
          <p:nvPr/>
        </p:nvSpPr>
        <p:spPr bwMode="auto">
          <a:xfrm>
            <a:off x="228600" y="60960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4400">
                <a:latin typeface="Arial Black" panose="020B0A04020102020204" pitchFamily="34" charset="0"/>
              </a:rPr>
              <a:t>Plan with your family</a:t>
            </a:r>
          </a:p>
        </p:txBody>
      </p:sp>
      <p:pic>
        <p:nvPicPr>
          <p:cNvPr id="108548" name="Picture 10" descr="readyin3">
            <a:extLst>
              <a:ext uri="{FF2B5EF4-FFF2-40B4-BE49-F238E27FC236}">
                <a16:creationId xmlns:a16="http://schemas.microsoft.com/office/drawing/2014/main" id="{03828636-3057-49FE-99EC-EDDF5AC8C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732338"/>
            <a:ext cx="21336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EBAD928-31AE-48CE-BCB3-149345E68052}"/>
              </a:ext>
            </a:extLst>
          </p:cNvPr>
          <p:cNvSpPr>
            <a:spLocks noGrp="1" noChangeArrowheads="1"/>
          </p:cNvSpPr>
          <p:nvPr>
            <p:ph type="body" sz="half" idx="1"/>
          </p:nvPr>
        </p:nvSpPr>
        <p:spPr>
          <a:xfrm>
            <a:off x="4800600" y="609600"/>
            <a:ext cx="3962400" cy="3894138"/>
          </a:xfrm>
          <a:solidFill>
            <a:schemeClr val="bg1"/>
          </a:solidFill>
        </p:spPr>
        <p:txBody>
          <a:bodyPr/>
          <a:lstStyle/>
          <a:p>
            <a:pPr marL="47625" indent="6350" eaLnBrk="1" hangingPunct="1">
              <a:lnSpc>
                <a:spcPct val="90000"/>
              </a:lnSpc>
              <a:buClr>
                <a:srgbClr val="FF9900"/>
              </a:buClr>
              <a:buFont typeface="Wingdings" panose="05000000000000000000" pitchFamily="2" charset="2"/>
              <a:buNone/>
            </a:pPr>
            <a:r>
              <a:rPr lang="en-US" altLang="en-US" sz="2400">
                <a:latin typeface="Arial Black" panose="020B0A04020102020204" pitchFamily="34" charset="0"/>
              </a:rPr>
              <a:t>Emergencies happen.  It can be a tornado, house fire, flood or terrorist attack.  No one wants to think about disasters, but being prepared for an emergency can help protect your family.</a:t>
            </a:r>
          </a:p>
          <a:p>
            <a:pPr marL="47625" indent="6350" eaLnBrk="1" hangingPunct="1">
              <a:lnSpc>
                <a:spcPct val="90000"/>
              </a:lnSpc>
              <a:buFont typeface="Wingdings" panose="05000000000000000000" pitchFamily="2" charset="2"/>
              <a:buNone/>
            </a:pPr>
            <a:endParaRPr lang="en-US" altLang="en-US" sz="2400">
              <a:latin typeface="Arial Black" panose="020B0A04020102020204" pitchFamily="34" charset="0"/>
            </a:endParaRPr>
          </a:p>
        </p:txBody>
      </p:sp>
      <p:pic>
        <p:nvPicPr>
          <p:cNvPr id="110595" name="Picture 9" descr="j0400462">
            <a:extLst>
              <a:ext uri="{FF2B5EF4-FFF2-40B4-BE49-F238E27FC236}">
                <a16:creationId xmlns:a16="http://schemas.microsoft.com/office/drawing/2014/main" id="{F16A111C-8D8E-46FC-943C-EFF7EB00F1A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667" r="8888"/>
          <a:stretch>
            <a:fillRect/>
          </a:stretch>
        </p:blipFill>
        <p:spPr>
          <a:xfrm>
            <a:off x="914400" y="2819400"/>
            <a:ext cx="3352800" cy="3176588"/>
          </a:xfrm>
          <a:noFill/>
        </p:spPr>
      </p:pic>
      <p:pic>
        <p:nvPicPr>
          <p:cNvPr id="110596" name="Picture 10" descr="readyin3">
            <a:extLst>
              <a:ext uri="{FF2B5EF4-FFF2-40B4-BE49-F238E27FC236}">
                <a16:creationId xmlns:a16="http://schemas.microsoft.com/office/drawing/2014/main" id="{160265DB-1981-4574-89AB-89A55DD3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732338"/>
            <a:ext cx="21336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a:extLst>
              <a:ext uri="{FF2B5EF4-FFF2-40B4-BE49-F238E27FC236}">
                <a16:creationId xmlns:a16="http://schemas.microsoft.com/office/drawing/2014/main" id="{B9E96D52-ADF8-45BD-A612-A1301D4FC57E}"/>
              </a:ext>
            </a:extLst>
          </p:cNvPr>
          <p:cNvSpPr>
            <a:spLocks noGrp="1" noChangeArrowheads="1"/>
          </p:cNvSpPr>
          <p:nvPr>
            <p:ph type="title"/>
          </p:nvPr>
        </p:nvSpPr>
        <p:spPr/>
        <p:txBody>
          <a:bodyPr/>
          <a:lstStyle/>
          <a:p>
            <a:pPr eaLnBrk="1" hangingPunct="1"/>
            <a:r>
              <a:rPr lang="en-US" altLang="en-US"/>
              <a:t>Make a Kit</a:t>
            </a:r>
          </a:p>
        </p:txBody>
      </p:sp>
      <p:sp>
        <p:nvSpPr>
          <p:cNvPr id="112643" name="Rectangle 3">
            <a:extLst>
              <a:ext uri="{FF2B5EF4-FFF2-40B4-BE49-F238E27FC236}">
                <a16:creationId xmlns:a16="http://schemas.microsoft.com/office/drawing/2014/main" id="{DDFEF989-5E0B-46BC-B089-FE474C4D3FBC}"/>
              </a:ext>
            </a:extLst>
          </p:cNvPr>
          <p:cNvSpPr>
            <a:spLocks noGrp="1" noChangeArrowheads="1"/>
          </p:cNvSpPr>
          <p:nvPr>
            <p:ph type="body" idx="1"/>
          </p:nvPr>
        </p:nvSpPr>
        <p:spPr>
          <a:xfrm>
            <a:off x="838200" y="2362200"/>
            <a:ext cx="7693025" cy="4191000"/>
          </a:xfrm>
        </p:spPr>
        <p:txBody>
          <a:bodyPr/>
          <a:lstStyle/>
          <a:p>
            <a:pPr eaLnBrk="1" hangingPunct="1"/>
            <a:r>
              <a:rPr lang="en-US" altLang="en-US"/>
              <a:t>First aid supplies, prescription medications</a:t>
            </a:r>
          </a:p>
          <a:p>
            <a:pPr eaLnBrk="1" hangingPunct="1"/>
            <a:r>
              <a:rPr lang="en-US" altLang="en-US"/>
              <a:t>Battery powered radio, flashlight, and extra batteries</a:t>
            </a:r>
          </a:p>
        </p:txBody>
      </p:sp>
      <p:pic>
        <p:nvPicPr>
          <p:cNvPr id="112644" name="Picture 4" descr="readyin3">
            <a:extLst>
              <a:ext uri="{FF2B5EF4-FFF2-40B4-BE49-F238E27FC236}">
                <a16:creationId xmlns:a16="http://schemas.microsoft.com/office/drawing/2014/main" id="{1805620D-D30D-4A50-ADB4-465AB0791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732338"/>
            <a:ext cx="21336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a:extLst>
              <a:ext uri="{FF2B5EF4-FFF2-40B4-BE49-F238E27FC236}">
                <a16:creationId xmlns:a16="http://schemas.microsoft.com/office/drawing/2014/main" id="{FC4AC1CE-E17B-469D-8942-F5DA8E8A2328}"/>
              </a:ext>
            </a:extLst>
          </p:cNvPr>
          <p:cNvSpPr>
            <a:spLocks noGrp="1" noChangeArrowheads="1"/>
          </p:cNvSpPr>
          <p:nvPr>
            <p:ph type="title"/>
          </p:nvPr>
        </p:nvSpPr>
        <p:spPr/>
        <p:txBody>
          <a:bodyPr/>
          <a:lstStyle/>
          <a:p>
            <a:pPr eaLnBrk="1" hangingPunct="1"/>
            <a:r>
              <a:rPr lang="en-US" altLang="en-US"/>
              <a:t>Make a Kit</a:t>
            </a:r>
          </a:p>
        </p:txBody>
      </p:sp>
      <p:sp>
        <p:nvSpPr>
          <p:cNvPr id="114691" name="Rectangle 3">
            <a:extLst>
              <a:ext uri="{FF2B5EF4-FFF2-40B4-BE49-F238E27FC236}">
                <a16:creationId xmlns:a16="http://schemas.microsoft.com/office/drawing/2014/main" id="{6393FC8A-AAF5-4CB7-B1C5-4859B11FB296}"/>
              </a:ext>
            </a:extLst>
          </p:cNvPr>
          <p:cNvSpPr>
            <a:spLocks noGrp="1" noChangeArrowheads="1"/>
          </p:cNvSpPr>
          <p:nvPr>
            <p:ph type="body" idx="1"/>
          </p:nvPr>
        </p:nvSpPr>
        <p:spPr>
          <a:xfrm>
            <a:off x="838200" y="2362200"/>
            <a:ext cx="7693025" cy="4191000"/>
          </a:xfrm>
        </p:spPr>
        <p:txBody>
          <a:bodyPr/>
          <a:lstStyle/>
          <a:p>
            <a:pPr eaLnBrk="1" hangingPunct="1"/>
            <a:r>
              <a:rPr lang="en-US" altLang="en-US"/>
              <a:t>Non-perishable food, a can opener</a:t>
            </a:r>
          </a:p>
          <a:p>
            <a:pPr eaLnBrk="1" hangingPunct="1"/>
            <a:r>
              <a:rPr lang="en-US" altLang="en-US"/>
              <a:t>One gallon of bottled water per </a:t>
            </a:r>
          </a:p>
          <a:p>
            <a:pPr eaLnBrk="1" hangingPunct="1">
              <a:buFont typeface="Wingdings" panose="05000000000000000000" pitchFamily="2" charset="2"/>
              <a:buNone/>
            </a:pPr>
            <a:r>
              <a:rPr lang="en-US" altLang="en-US"/>
              <a:t>   person per day</a:t>
            </a:r>
          </a:p>
          <a:p>
            <a:pPr eaLnBrk="1" hangingPunct="1"/>
            <a:r>
              <a:rPr lang="en-US" altLang="en-US"/>
              <a:t>Multivitamins</a:t>
            </a:r>
          </a:p>
          <a:p>
            <a:pPr eaLnBrk="1" hangingPunct="1"/>
            <a:r>
              <a:rPr lang="en-US" altLang="en-US"/>
              <a:t>Cash and copies of important family documents</a:t>
            </a:r>
          </a:p>
        </p:txBody>
      </p:sp>
      <p:pic>
        <p:nvPicPr>
          <p:cNvPr id="114692" name="Picture 4" descr="readyin3">
            <a:extLst>
              <a:ext uri="{FF2B5EF4-FFF2-40B4-BE49-F238E27FC236}">
                <a16:creationId xmlns:a16="http://schemas.microsoft.com/office/drawing/2014/main" id="{E4122B7D-EB57-49A2-85A4-A508A00C7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732338"/>
            <a:ext cx="21336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a:extLst>
              <a:ext uri="{FF2B5EF4-FFF2-40B4-BE49-F238E27FC236}">
                <a16:creationId xmlns:a16="http://schemas.microsoft.com/office/drawing/2014/main" id="{B94BF744-387B-4688-AB25-0B05C110020F}"/>
              </a:ext>
            </a:extLst>
          </p:cNvPr>
          <p:cNvSpPr>
            <a:spLocks noGrp="1" noChangeArrowheads="1"/>
          </p:cNvSpPr>
          <p:nvPr>
            <p:ph type="title"/>
          </p:nvPr>
        </p:nvSpPr>
        <p:spPr/>
        <p:txBody>
          <a:bodyPr/>
          <a:lstStyle/>
          <a:p>
            <a:pPr eaLnBrk="1" hangingPunct="1"/>
            <a:r>
              <a:rPr lang="en-US" altLang="en-US"/>
              <a:t>Make a Kit</a:t>
            </a:r>
          </a:p>
        </p:txBody>
      </p:sp>
      <p:sp>
        <p:nvSpPr>
          <p:cNvPr id="116739" name="Rectangle 3">
            <a:extLst>
              <a:ext uri="{FF2B5EF4-FFF2-40B4-BE49-F238E27FC236}">
                <a16:creationId xmlns:a16="http://schemas.microsoft.com/office/drawing/2014/main" id="{2F2CD88A-8837-4F14-AE26-8425255C99B5}"/>
              </a:ext>
            </a:extLst>
          </p:cNvPr>
          <p:cNvSpPr>
            <a:spLocks noGrp="1" noChangeArrowheads="1"/>
          </p:cNvSpPr>
          <p:nvPr>
            <p:ph type="body" idx="1"/>
          </p:nvPr>
        </p:nvSpPr>
        <p:spPr>
          <a:xfrm>
            <a:off x="838200" y="2362200"/>
            <a:ext cx="7693025" cy="4191000"/>
          </a:xfrm>
        </p:spPr>
        <p:txBody>
          <a:bodyPr/>
          <a:lstStyle/>
          <a:p>
            <a:pPr eaLnBrk="1" hangingPunct="1"/>
            <a:r>
              <a:rPr lang="en-US" altLang="en-US"/>
              <a:t>Special needs items for babies, pets, other dependants</a:t>
            </a:r>
          </a:p>
          <a:p>
            <a:pPr eaLnBrk="1" hangingPunct="1"/>
            <a:r>
              <a:rPr lang="en-US" altLang="en-US"/>
              <a:t>Keep a copy of your plan with your kit</a:t>
            </a:r>
          </a:p>
          <a:p>
            <a:pPr eaLnBrk="1" hangingPunct="1"/>
            <a:r>
              <a:rPr lang="en-US" altLang="en-US"/>
              <a:t>Include a smaller kit for your car and office</a:t>
            </a:r>
          </a:p>
        </p:txBody>
      </p:sp>
      <p:pic>
        <p:nvPicPr>
          <p:cNvPr id="116740" name="Picture 4" descr="readyin3">
            <a:extLst>
              <a:ext uri="{FF2B5EF4-FFF2-40B4-BE49-F238E27FC236}">
                <a16:creationId xmlns:a16="http://schemas.microsoft.com/office/drawing/2014/main" id="{580801B3-5981-41A0-B52B-E93BC00A7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732338"/>
            <a:ext cx="21336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a:extLst>
              <a:ext uri="{FF2B5EF4-FFF2-40B4-BE49-F238E27FC236}">
                <a16:creationId xmlns:a16="http://schemas.microsoft.com/office/drawing/2014/main" id="{493F7857-D143-41C5-A95F-CA538B3B0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372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a:extLst>
              <a:ext uri="{FF2B5EF4-FFF2-40B4-BE49-F238E27FC236}">
                <a16:creationId xmlns:a16="http://schemas.microsoft.com/office/drawing/2014/main" id="{6F693C9B-135B-4118-8C2C-AF4BFE10423D}"/>
              </a:ext>
            </a:extLst>
          </p:cNvPr>
          <p:cNvSpPr>
            <a:spLocks noGrp="1" noChangeArrowheads="1"/>
          </p:cNvSpPr>
          <p:nvPr>
            <p:ph type="title"/>
          </p:nvPr>
        </p:nvSpPr>
        <p:spPr/>
        <p:txBody>
          <a:bodyPr/>
          <a:lstStyle/>
          <a:p>
            <a:pPr eaLnBrk="1" hangingPunct="1"/>
            <a:r>
              <a:rPr lang="en-US" altLang="en-US"/>
              <a:t>Shelter-In-Place</a:t>
            </a:r>
          </a:p>
        </p:txBody>
      </p:sp>
      <p:sp>
        <p:nvSpPr>
          <p:cNvPr id="118787" name="Rectangle 3">
            <a:extLst>
              <a:ext uri="{FF2B5EF4-FFF2-40B4-BE49-F238E27FC236}">
                <a16:creationId xmlns:a16="http://schemas.microsoft.com/office/drawing/2014/main" id="{8FEFDCBE-474C-4C60-B5C6-BC1AAB12C18D}"/>
              </a:ext>
            </a:extLst>
          </p:cNvPr>
          <p:cNvSpPr>
            <a:spLocks noGrp="1" noChangeArrowheads="1"/>
          </p:cNvSpPr>
          <p:nvPr>
            <p:ph type="body" idx="1"/>
          </p:nvPr>
        </p:nvSpPr>
        <p:spPr/>
        <p:txBody>
          <a:bodyPr/>
          <a:lstStyle/>
          <a:p>
            <a:pPr eaLnBrk="1" hangingPunct="1"/>
            <a:r>
              <a:rPr lang="en-US" altLang="en-US"/>
              <a:t>Stay inside/close and lock all doors.</a:t>
            </a:r>
          </a:p>
          <a:p>
            <a:pPr eaLnBrk="1" hangingPunct="1"/>
            <a:r>
              <a:rPr lang="en-US" altLang="en-US"/>
              <a:t>Turn off fans and air conditioners.</a:t>
            </a:r>
          </a:p>
          <a:p>
            <a:pPr eaLnBrk="1" hangingPunct="1"/>
            <a:r>
              <a:rPr lang="en-US" altLang="en-US"/>
              <a:t>Seal windows, doors and vents.</a:t>
            </a:r>
          </a:p>
          <a:p>
            <a:pPr eaLnBrk="1" hangingPunct="1"/>
            <a:r>
              <a:rPr lang="en-US" altLang="en-US"/>
              <a:t>Move to the interior of the home or office.</a:t>
            </a:r>
          </a:p>
        </p:txBody>
      </p:sp>
      <p:pic>
        <p:nvPicPr>
          <p:cNvPr id="118788" name="Picture 4" descr="readyin3">
            <a:extLst>
              <a:ext uri="{FF2B5EF4-FFF2-40B4-BE49-F238E27FC236}">
                <a16:creationId xmlns:a16="http://schemas.microsoft.com/office/drawing/2014/main" id="{2F83036D-78C1-4FF3-92FA-55D619ACE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95800"/>
            <a:ext cx="21336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a:extLst>
              <a:ext uri="{FF2B5EF4-FFF2-40B4-BE49-F238E27FC236}">
                <a16:creationId xmlns:a16="http://schemas.microsoft.com/office/drawing/2014/main" id="{9979639A-5A4A-445A-9C93-762994E7EC5F}"/>
              </a:ext>
            </a:extLst>
          </p:cNvPr>
          <p:cNvSpPr>
            <a:spLocks noGrp="1" noChangeArrowheads="1"/>
          </p:cNvSpPr>
          <p:nvPr>
            <p:ph type="title"/>
          </p:nvPr>
        </p:nvSpPr>
        <p:spPr/>
        <p:txBody>
          <a:bodyPr/>
          <a:lstStyle/>
          <a:p>
            <a:pPr eaLnBrk="1" hangingPunct="1"/>
            <a:r>
              <a:rPr lang="en-US" altLang="en-US"/>
              <a:t>Shelter-In-Place</a:t>
            </a:r>
          </a:p>
        </p:txBody>
      </p:sp>
      <p:sp>
        <p:nvSpPr>
          <p:cNvPr id="120835" name="Rectangle 3">
            <a:extLst>
              <a:ext uri="{FF2B5EF4-FFF2-40B4-BE49-F238E27FC236}">
                <a16:creationId xmlns:a16="http://schemas.microsoft.com/office/drawing/2014/main" id="{B86105A2-3271-4E87-8FC7-BDF434C129D5}"/>
              </a:ext>
            </a:extLst>
          </p:cNvPr>
          <p:cNvSpPr>
            <a:spLocks noGrp="1" noChangeArrowheads="1"/>
          </p:cNvSpPr>
          <p:nvPr>
            <p:ph type="body" idx="1"/>
          </p:nvPr>
        </p:nvSpPr>
        <p:spPr/>
        <p:txBody>
          <a:bodyPr/>
          <a:lstStyle/>
          <a:p>
            <a:pPr eaLnBrk="1" hangingPunct="1"/>
            <a:r>
              <a:rPr lang="en-US" altLang="en-US"/>
              <a:t>Have a telephone (landline and cell phone)</a:t>
            </a:r>
          </a:p>
          <a:p>
            <a:pPr eaLnBrk="1" hangingPunct="1"/>
            <a:r>
              <a:rPr lang="en-US" altLang="en-US"/>
              <a:t>Radio/TV access (for information updates)</a:t>
            </a:r>
          </a:p>
        </p:txBody>
      </p:sp>
      <p:pic>
        <p:nvPicPr>
          <p:cNvPr id="120836" name="Picture 4" descr="readyin3">
            <a:extLst>
              <a:ext uri="{FF2B5EF4-FFF2-40B4-BE49-F238E27FC236}">
                <a16:creationId xmlns:a16="http://schemas.microsoft.com/office/drawing/2014/main" id="{2702CB4A-12FE-411A-A07B-664CA14B8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732338"/>
            <a:ext cx="21336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 Box 5">
            <a:extLst>
              <a:ext uri="{FF2B5EF4-FFF2-40B4-BE49-F238E27FC236}">
                <a16:creationId xmlns:a16="http://schemas.microsoft.com/office/drawing/2014/main" id="{EFACF4F3-C5C2-4C35-AA1E-1A951E8E3237}"/>
              </a:ext>
            </a:extLst>
          </p:cNvPr>
          <p:cNvSpPr txBox="1">
            <a:spLocks noChangeArrowheads="1"/>
          </p:cNvSpPr>
          <p:nvPr/>
        </p:nvSpPr>
        <p:spPr bwMode="auto">
          <a:xfrm>
            <a:off x="1295400" y="37338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t>Which room in your house would be best to ‘shelter in place’? Does it have a radio/TV handy?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a:extLst>
              <a:ext uri="{FF2B5EF4-FFF2-40B4-BE49-F238E27FC236}">
                <a16:creationId xmlns:a16="http://schemas.microsoft.com/office/drawing/2014/main" id="{4660AFB6-A874-4247-8796-3E6DF10FB214}"/>
              </a:ext>
            </a:extLst>
          </p:cNvPr>
          <p:cNvSpPr>
            <a:spLocks noGrp="1" noChangeArrowheads="1"/>
          </p:cNvSpPr>
          <p:nvPr>
            <p:ph type="title"/>
          </p:nvPr>
        </p:nvSpPr>
        <p:spPr/>
        <p:txBody>
          <a:bodyPr/>
          <a:lstStyle/>
          <a:p>
            <a:pPr eaLnBrk="1" hangingPunct="1"/>
            <a:r>
              <a:rPr lang="en-US" altLang="en-US"/>
              <a:t>Listen</a:t>
            </a:r>
          </a:p>
        </p:txBody>
      </p:sp>
      <p:sp>
        <p:nvSpPr>
          <p:cNvPr id="122883" name="Rectangle 3">
            <a:extLst>
              <a:ext uri="{FF2B5EF4-FFF2-40B4-BE49-F238E27FC236}">
                <a16:creationId xmlns:a16="http://schemas.microsoft.com/office/drawing/2014/main" id="{64689DA3-B853-416A-AA1A-5C14D7BE75BC}"/>
              </a:ext>
            </a:extLst>
          </p:cNvPr>
          <p:cNvSpPr>
            <a:spLocks noGrp="1" noChangeArrowheads="1"/>
          </p:cNvSpPr>
          <p:nvPr>
            <p:ph type="body" idx="1"/>
          </p:nvPr>
        </p:nvSpPr>
        <p:spPr>
          <a:xfrm>
            <a:off x="838200" y="2362200"/>
            <a:ext cx="4953000" cy="4267200"/>
          </a:xfrm>
        </p:spPr>
        <p:txBody>
          <a:bodyPr/>
          <a:lstStyle/>
          <a:p>
            <a:pPr eaLnBrk="1" hangingPunct="1">
              <a:lnSpc>
                <a:spcPct val="90000"/>
              </a:lnSpc>
            </a:pPr>
            <a:r>
              <a:rPr lang="en-US" altLang="en-US" sz="2400"/>
              <a:t>To the media, through TV and internet.</a:t>
            </a:r>
          </a:p>
          <a:p>
            <a:pPr eaLnBrk="1" hangingPunct="1">
              <a:lnSpc>
                <a:spcPct val="90000"/>
              </a:lnSpc>
            </a:pPr>
            <a:r>
              <a:rPr lang="en-US" altLang="en-US" sz="2400"/>
              <a:t>To a battery-powered radio, with extra batteries.</a:t>
            </a:r>
          </a:p>
          <a:p>
            <a:pPr eaLnBrk="1" hangingPunct="1">
              <a:lnSpc>
                <a:spcPct val="90000"/>
              </a:lnSpc>
            </a:pPr>
            <a:r>
              <a:rPr lang="en-US" altLang="en-US" sz="2400"/>
              <a:t>To community officials. Local agencies have developed plans to respond to disasters and it is important for the public to follow instructions and advice.</a:t>
            </a:r>
          </a:p>
          <a:p>
            <a:pPr eaLnBrk="1" hangingPunct="1">
              <a:lnSpc>
                <a:spcPct val="90000"/>
              </a:lnSpc>
            </a:pPr>
            <a:r>
              <a:rPr lang="en-US" altLang="en-US" sz="2400"/>
              <a:t>It is important to stay calm in an emergency.</a:t>
            </a:r>
          </a:p>
        </p:txBody>
      </p:sp>
      <p:pic>
        <p:nvPicPr>
          <p:cNvPr id="122884" name="Picture 4" descr="j0402679">
            <a:extLst>
              <a:ext uri="{FF2B5EF4-FFF2-40B4-BE49-F238E27FC236}">
                <a16:creationId xmlns:a16="http://schemas.microsoft.com/office/drawing/2014/main" id="{9F85F13B-5A83-4350-B2E8-583060EEE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
            <a:ext cx="2925763"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descr="readyin3">
            <a:extLst>
              <a:ext uri="{FF2B5EF4-FFF2-40B4-BE49-F238E27FC236}">
                <a16:creationId xmlns:a16="http://schemas.microsoft.com/office/drawing/2014/main" id="{2E33985D-DCEF-4491-A246-88EC5EFF9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732338"/>
            <a:ext cx="21336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a:extLst>
              <a:ext uri="{FF2B5EF4-FFF2-40B4-BE49-F238E27FC236}">
                <a16:creationId xmlns:a16="http://schemas.microsoft.com/office/drawing/2014/main" id="{9BB6B813-4ED3-4E24-BF99-CA42DF27EA99}"/>
              </a:ext>
            </a:extLst>
          </p:cNvPr>
          <p:cNvSpPr>
            <a:spLocks noGrp="1" noChangeArrowheads="1"/>
          </p:cNvSpPr>
          <p:nvPr>
            <p:ph type="title"/>
          </p:nvPr>
        </p:nvSpPr>
        <p:spPr/>
        <p:txBody>
          <a:bodyPr/>
          <a:lstStyle/>
          <a:p>
            <a:pPr eaLnBrk="1" hangingPunct="1"/>
            <a:r>
              <a:rPr lang="en-US" altLang="en-US"/>
              <a:t>Self Care</a:t>
            </a:r>
          </a:p>
        </p:txBody>
      </p:sp>
      <p:sp>
        <p:nvSpPr>
          <p:cNvPr id="124931" name="Rectangle 3">
            <a:extLst>
              <a:ext uri="{FF2B5EF4-FFF2-40B4-BE49-F238E27FC236}">
                <a16:creationId xmlns:a16="http://schemas.microsoft.com/office/drawing/2014/main" id="{B333DC82-7BA2-45EB-AD53-763AA7A58C96}"/>
              </a:ext>
            </a:extLst>
          </p:cNvPr>
          <p:cNvSpPr>
            <a:spLocks noGrp="1" noChangeArrowheads="1"/>
          </p:cNvSpPr>
          <p:nvPr>
            <p:ph type="body" idx="1"/>
          </p:nvPr>
        </p:nvSpPr>
        <p:spPr/>
        <p:txBody>
          <a:bodyPr/>
          <a:lstStyle/>
          <a:p>
            <a:pPr eaLnBrk="1" hangingPunct="1"/>
            <a:r>
              <a:rPr lang="en-US" altLang="en-US"/>
              <a:t>Taking appropriate care of yourself is something you should practice every day</a:t>
            </a:r>
          </a:p>
          <a:p>
            <a:pPr eaLnBrk="1" hangingPunct="1"/>
            <a:r>
              <a:rPr lang="en-US" altLang="en-US"/>
              <a:t>The severity of stress you feel could increase during an emergency</a:t>
            </a:r>
          </a:p>
          <a:p>
            <a:pPr eaLnBrk="1" hangingPunct="1"/>
            <a:r>
              <a:rPr lang="en-US" altLang="en-US"/>
              <a:t>Be aware of your typical reactions to stress, and mindful of stress relieving activities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AutoShape 2">
            <a:extLst>
              <a:ext uri="{FF2B5EF4-FFF2-40B4-BE49-F238E27FC236}">
                <a16:creationId xmlns:a16="http://schemas.microsoft.com/office/drawing/2014/main" id="{E9D32F89-E684-4920-BBEC-700BE3D17983}"/>
              </a:ext>
            </a:extLst>
          </p:cNvPr>
          <p:cNvSpPr>
            <a:spLocks noGrp="1" noChangeArrowheads="1"/>
          </p:cNvSpPr>
          <p:nvPr>
            <p:ph type="title"/>
          </p:nvPr>
        </p:nvSpPr>
        <p:spPr/>
        <p:txBody>
          <a:bodyPr/>
          <a:lstStyle/>
          <a:p>
            <a:pPr eaLnBrk="1" hangingPunct="1"/>
            <a:r>
              <a:rPr lang="en-US" altLang="en-US" sz="3200"/>
              <a:t>Stress Management and Emergency Response</a:t>
            </a:r>
          </a:p>
        </p:txBody>
      </p:sp>
      <p:sp>
        <p:nvSpPr>
          <p:cNvPr id="126979" name="Rectangle 3">
            <a:extLst>
              <a:ext uri="{FF2B5EF4-FFF2-40B4-BE49-F238E27FC236}">
                <a16:creationId xmlns:a16="http://schemas.microsoft.com/office/drawing/2014/main" id="{B6CB0ECF-AC69-4833-AD32-0B9AFE380DCB}"/>
              </a:ext>
            </a:extLst>
          </p:cNvPr>
          <p:cNvSpPr>
            <a:spLocks noGrp="1" noChangeArrowheads="1"/>
          </p:cNvSpPr>
          <p:nvPr>
            <p:ph type="body" idx="1"/>
          </p:nvPr>
        </p:nvSpPr>
        <p:spPr/>
        <p:txBody>
          <a:bodyPr/>
          <a:lstStyle/>
          <a:p>
            <a:pPr eaLnBrk="1" hangingPunct="1"/>
            <a:r>
              <a:rPr lang="en-US" altLang="en-US"/>
              <a:t>Participating in a response may cause stress.</a:t>
            </a:r>
          </a:p>
          <a:p>
            <a:pPr eaLnBrk="1" hangingPunct="1"/>
            <a:r>
              <a:rPr lang="en-US" altLang="en-US"/>
              <a:t>Be sure to identify your own reactions to stress and learn about effective stress management.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a:extLst>
              <a:ext uri="{FF2B5EF4-FFF2-40B4-BE49-F238E27FC236}">
                <a16:creationId xmlns:a16="http://schemas.microsoft.com/office/drawing/2014/main" id="{24D25C75-8343-4A6B-9AF7-8256AB2956B9}"/>
              </a:ext>
            </a:extLst>
          </p:cNvPr>
          <p:cNvSpPr>
            <a:spLocks noGrp="1" noChangeArrowheads="1"/>
          </p:cNvSpPr>
          <p:nvPr>
            <p:ph type="title"/>
          </p:nvPr>
        </p:nvSpPr>
        <p:spPr/>
        <p:txBody>
          <a:bodyPr/>
          <a:lstStyle/>
          <a:p>
            <a:pPr eaLnBrk="1" hangingPunct="1"/>
            <a:r>
              <a:rPr lang="en-US" altLang="en-US"/>
              <a:t>Alleviate everyday stress </a:t>
            </a:r>
          </a:p>
        </p:txBody>
      </p:sp>
      <p:sp>
        <p:nvSpPr>
          <p:cNvPr id="129027" name="Rectangle 3">
            <a:extLst>
              <a:ext uri="{FF2B5EF4-FFF2-40B4-BE49-F238E27FC236}">
                <a16:creationId xmlns:a16="http://schemas.microsoft.com/office/drawing/2014/main" id="{4EBA9E7C-FDB9-4EEA-BC79-17ACA038FD72}"/>
              </a:ext>
            </a:extLst>
          </p:cNvPr>
          <p:cNvSpPr>
            <a:spLocks noGrp="1" noChangeArrowheads="1"/>
          </p:cNvSpPr>
          <p:nvPr>
            <p:ph type="body" idx="1"/>
          </p:nvPr>
        </p:nvSpPr>
        <p:spPr/>
        <p:txBody>
          <a:bodyPr/>
          <a:lstStyle/>
          <a:p>
            <a:pPr eaLnBrk="1" hangingPunct="1"/>
            <a:r>
              <a:rPr lang="en-US" altLang="en-US"/>
              <a:t>Be aware of your limits</a:t>
            </a:r>
          </a:p>
          <a:p>
            <a:pPr eaLnBrk="1" hangingPunct="1"/>
            <a:r>
              <a:rPr lang="en-US" altLang="en-US"/>
              <a:t>Be physically active</a:t>
            </a:r>
          </a:p>
          <a:p>
            <a:pPr eaLnBrk="1" hangingPunct="1"/>
            <a:r>
              <a:rPr lang="en-US" altLang="en-US"/>
              <a:t>Drink plenty of water</a:t>
            </a:r>
          </a:p>
          <a:p>
            <a:pPr eaLnBrk="1" hangingPunct="1"/>
            <a:r>
              <a:rPr lang="en-US" altLang="en-US"/>
              <a:t>Get plenty of sleep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a:extLst>
              <a:ext uri="{FF2B5EF4-FFF2-40B4-BE49-F238E27FC236}">
                <a16:creationId xmlns:a16="http://schemas.microsoft.com/office/drawing/2014/main" id="{0969609E-3D76-4ED4-8CF0-544D0A8091DE}"/>
              </a:ext>
            </a:extLst>
          </p:cNvPr>
          <p:cNvSpPr>
            <a:spLocks noGrp="1" noChangeArrowheads="1"/>
          </p:cNvSpPr>
          <p:nvPr>
            <p:ph type="title"/>
          </p:nvPr>
        </p:nvSpPr>
        <p:spPr/>
        <p:txBody>
          <a:bodyPr/>
          <a:lstStyle/>
          <a:p>
            <a:pPr eaLnBrk="1" hangingPunct="1"/>
            <a:r>
              <a:rPr lang="en-US" altLang="en-US"/>
              <a:t>Finally-Next Steps!</a:t>
            </a:r>
          </a:p>
        </p:txBody>
      </p:sp>
      <p:sp>
        <p:nvSpPr>
          <p:cNvPr id="131075" name="Rectangle 3">
            <a:extLst>
              <a:ext uri="{FF2B5EF4-FFF2-40B4-BE49-F238E27FC236}">
                <a16:creationId xmlns:a16="http://schemas.microsoft.com/office/drawing/2014/main" id="{AC1ACD94-13B0-436B-8D96-627A518F8910}"/>
              </a:ext>
            </a:extLst>
          </p:cNvPr>
          <p:cNvSpPr>
            <a:spLocks noGrp="1" noChangeArrowheads="1"/>
          </p:cNvSpPr>
          <p:nvPr>
            <p:ph type="body" idx="1"/>
          </p:nvPr>
        </p:nvSpPr>
        <p:spPr>
          <a:xfrm>
            <a:off x="3200400" y="2447925"/>
            <a:ext cx="5330825" cy="3724275"/>
          </a:xfrm>
        </p:spPr>
        <p:txBody>
          <a:bodyPr/>
          <a:lstStyle/>
          <a:p>
            <a:pPr eaLnBrk="1" hangingPunct="1"/>
            <a:r>
              <a:rPr lang="en-US" altLang="en-US"/>
              <a:t>Enter your contact information in the Ohio Responds Volunteer Database</a:t>
            </a:r>
          </a:p>
        </p:txBody>
      </p:sp>
      <p:sp>
        <p:nvSpPr>
          <p:cNvPr id="131076" name="Text Box 5">
            <a:extLst>
              <a:ext uri="{FF2B5EF4-FFF2-40B4-BE49-F238E27FC236}">
                <a16:creationId xmlns:a16="http://schemas.microsoft.com/office/drawing/2014/main" id="{89C7ECB8-88BC-428B-B90B-BE40FF2D6BB2}"/>
              </a:ext>
            </a:extLst>
          </p:cNvPr>
          <p:cNvSpPr txBox="1">
            <a:spLocks noChangeArrowheads="1"/>
          </p:cNvSpPr>
          <p:nvPr/>
        </p:nvSpPr>
        <p:spPr bwMode="auto">
          <a:xfrm>
            <a:off x="3427412" y="4310062"/>
            <a:ext cx="487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0" indent="-34925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Stay tuned for newsletters, training opportunities, and event activation</a:t>
            </a:r>
          </a:p>
        </p:txBody>
      </p:sp>
      <p:pic>
        <p:nvPicPr>
          <p:cNvPr id="131077" name="Picture 5" descr="badge1.jpg">
            <a:extLst>
              <a:ext uri="{FF2B5EF4-FFF2-40B4-BE49-F238E27FC236}">
                <a16:creationId xmlns:a16="http://schemas.microsoft.com/office/drawing/2014/main" id="{A1A54DA6-F90A-4096-B636-ADEE5632B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0"/>
            <a:ext cx="18288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78C0-AAE7-430F-BF76-CECF03190EE5}"/>
              </a:ext>
            </a:extLst>
          </p:cNvPr>
          <p:cNvSpPr>
            <a:spLocks noGrp="1"/>
          </p:cNvSpPr>
          <p:nvPr>
            <p:ph type="title"/>
          </p:nvPr>
        </p:nvSpPr>
        <p:spPr/>
        <p:txBody>
          <a:bodyPr/>
          <a:lstStyle/>
          <a:p>
            <a:pPr>
              <a:defRPr/>
            </a:pPr>
            <a:br>
              <a:rPr lang="en-US" dirty="0"/>
            </a:br>
            <a:r>
              <a:rPr lang="en-US" dirty="0"/>
              <a:t>______________________</a:t>
            </a:r>
            <a:br>
              <a:rPr lang="en-US" dirty="0"/>
            </a:br>
            <a:r>
              <a:rPr lang="en-US" dirty="0"/>
              <a:t>Name</a:t>
            </a:r>
          </a:p>
        </p:txBody>
      </p:sp>
      <p:sp>
        <p:nvSpPr>
          <p:cNvPr id="133123" name="Text Placeholder 2">
            <a:extLst>
              <a:ext uri="{FF2B5EF4-FFF2-40B4-BE49-F238E27FC236}">
                <a16:creationId xmlns:a16="http://schemas.microsoft.com/office/drawing/2014/main" id="{0162458C-2FA7-49B3-87EA-7AA09CA1C34E}"/>
              </a:ext>
            </a:extLst>
          </p:cNvPr>
          <p:cNvSpPr>
            <a:spLocks noGrp="1"/>
          </p:cNvSpPr>
          <p:nvPr>
            <p:ph type="body" idx="1"/>
          </p:nvPr>
        </p:nvSpPr>
        <p:spPr/>
        <p:txBody>
          <a:bodyPr/>
          <a:lstStyle/>
          <a:p>
            <a:r>
              <a:rPr lang="en-US" altLang="en-US"/>
              <a:t>I acknowledge I have read over and completed the MRC orientation: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a:extLst>
              <a:ext uri="{FF2B5EF4-FFF2-40B4-BE49-F238E27FC236}">
                <a16:creationId xmlns:a16="http://schemas.microsoft.com/office/drawing/2014/main" id="{759673CA-9482-4542-9367-6EC2CDBAC8B4}"/>
              </a:ext>
            </a:extLst>
          </p:cNvPr>
          <p:cNvSpPr>
            <a:spLocks noGrp="1" noChangeArrowheads="1"/>
          </p:cNvSpPr>
          <p:nvPr>
            <p:ph type="title"/>
          </p:nvPr>
        </p:nvSpPr>
        <p:spPr/>
        <p:txBody>
          <a:bodyPr/>
          <a:lstStyle/>
          <a:p>
            <a:pPr eaLnBrk="1" hangingPunct="1"/>
            <a:r>
              <a:rPr lang="en-US" altLang="en-US" b="0" i="1"/>
              <a:t>Heroes aren’t born, they volunteer</a:t>
            </a:r>
          </a:p>
        </p:txBody>
      </p:sp>
      <p:sp>
        <p:nvSpPr>
          <p:cNvPr id="135171" name="Rectangle 3">
            <a:extLst>
              <a:ext uri="{FF2B5EF4-FFF2-40B4-BE49-F238E27FC236}">
                <a16:creationId xmlns:a16="http://schemas.microsoft.com/office/drawing/2014/main" id="{781DEC85-14EB-4DE7-AEC3-B921F16AEE7C}"/>
              </a:ext>
            </a:extLst>
          </p:cNvPr>
          <p:cNvSpPr>
            <a:spLocks noGrp="1" noChangeArrowheads="1"/>
          </p:cNvSpPr>
          <p:nvPr>
            <p:ph type="body" idx="1"/>
          </p:nvPr>
        </p:nvSpPr>
        <p:spPr>
          <a:xfrm>
            <a:off x="838200" y="2362200"/>
            <a:ext cx="7086600" cy="3724275"/>
          </a:xfrm>
        </p:spPr>
        <p:txBody>
          <a:bodyPr/>
          <a:lstStyle/>
          <a:p>
            <a:pPr eaLnBrk="1" hangingPunct="1">
              <a:buFont typeface="Wingdings" panose="05000000000000000000" pitchFamily="2" charset="2"/>
              <a:buNone/>
            </a:pPr>
            <a:r>
              <a:rPr lang="en-US" altLang="en-US" sz="2000" dirty="0"/>
              <a:t>Allen County Medical Reserve Corps</a:t>
            </a:r>
          </a:p>
          <a:p>
            <a:pPr eaLnBrk="1" hangingPunct="1">
              <a:buFont typeface="Wingdings" panose="05000000000000000000" pitchFamily="2" charset="2"/>
              <a:buNone/>
            </a:pPr>
            <a:r>
              <a:rPr lang="en-US" altLang="en-US" sz="2000" dirty="0"/>
              <a:t>Allen County Public Health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59FC9B6E-BDD5-4BC0-861B-F4146CF71E18}"/>
              </a:ext>
            </a:extLst>
          </p:cNvPr>
          <p:cNvSpPr>
            <a:spLocks noGrp="1" noChangeArrowheads="1"/>
          </p:cNvSpPr>
          <p:nvPr>
            <p:ph type="title"/>
          </p:nvPr>
        </p:nvSpPr>
        <p:spPr/>
        <p:txBody>
          <a:bodyPr/>
          <a:lstStyle/>
          <a:p>
            <a:pPr eaLnBrk="1" hangingPunct="1"/>
            <a:r>
              <a:rPr lang="en-US" altLang="en-US" sz="3200"/>
              <a:t>Brief History of the Allen County MRC</a:t>
            </a:r>
          </a:p>
        </p:txBody>
      </p:sp>
      <p:sp>
        <p:nvSpPr>
          <p:cNvPr id="14339" name="Rectangle 3">
            <a:extLst>
              <a:ext uri="{FF2B5EF4-FFF2-40B4-BE49-F238E27FC236}">
                <a16:creationId xmlns:a16="http://schemas.microsoft.com/office/drawing/2014/main" id="{620C9A42-4717-4044-BA9A-F4F51FCFA7AB}"/>
              </a:ext>
            </a:extLst>
          </p:cNvPr>
          <p:cNvSpPr>
            <a:spLocks noGrp="1" noChangeArrowheads="1"/>
          </p:cNvSpPr>
          <p:nvPr>
            <p:ph type="body" idx="1"/>
          </p:nvPr>
        </p:nvSpPr>
        <p:spPr>
          <a:xfrm>
            <a:off x="838200" y="2819400"/>
            <a:ext cx="5638800" cy="3724275"/>
          </a:xfrm>
        </p:spPr>
        <p:txBody>
          <a:bodyPr/>
          <a:lstStyle/>
          <a:p>
            <a:pPr eaLnBrk="1" hangingPunct="1">
              <a:lnSpc>
                <a:spcPct val="90000"/>
              </a:lnSpc>
            </a:pPr>
            <a:r>
              <a:rPr lang="en-US" altLang="en-US" dirty="0"/>
              <a:t>2002 Presidential Address -created the national MRC</a:t>
            </a:r>
          </a:p>
          <a:p>
            <a:pPr eaLnBrk="1" hangingPunct="1">
              <a:lnSpc>
                <a:spcPct val="90000"/>
              </a:lnSpc>
            </a:pPr>
            <a:r>
              <a:rPr lang="en-US" altLang="en-US" dirty="0"/>
              <a:t>Out of the Office of the Surgeon General</a:t>
            </a:r>
          </a:p>
          <a:p>
            <a:pPr eaLnBrk="1" hangingPunct="1">
              <a:lnSpc>
                <a:spcPct val="90000"/>
              </a:lnSpc>
            </a:pPr>
            <a:r>
              <a:rPr lang="en-US" altLang="en-US" dirty="0"/>
              <a:t>2006 – Allen County MRC started</a:t>
            </a:r>
          </a:p>
        </p:txBody>
      </p:sp>
      <p:pic>
        <p:nvPicPr>
          <p:cNvPr id="14340" name="Picture 4" descr="WomanVecterBROWNhighlights">
            <a:extLst>
              <a:ext uri="{FF2B5EF4-FFF2-40B4-BE49-F238E27FC236}">
                <a16:creationId xmlns:a16="http://schemas.microsoft.com/office/drawing/2014/main" id="{14F01FB7-257F-4F6B-86CD-2157A8B94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28875"/>
            <a:ext cx="284638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2A6B184A-FBF6-47F1-9900-8B0C7D4AFC39}"/>
              </a:ext>
            </a:extLst>
          </p:cNvPr>
          <p:cNvSpPr>
            <a:spLocks noGrp="1" noChangeArrowheads="1"/>
          </p:cNvSpPr>
          <p:nvPr>
            <p:ph type="title"/>
          </p:nvPr>
        </p:nvSpPr>
        <p:spPr/>
        <p:txBody>
          <a:bodyPr/>
          <a:lstStyle/>
          <a:p>
            <a:pPr eaLnBrk="1" hangingPunct="1"/>
            <a:r>
              <a:rPr lang="en-US" altLang="en-US">
                <a:solidFill>
                  <a:schemeClr val="tx1"/>
                </a:solidFill>
              </a:rPr>
              <a:t>Goal of the Allen County MRC</a:t>
            </a:r>
          </a:p>
        </p:txBody>
      </p:sp>
      <p:sp>
        <p:nvSpPr>
          <p:cNvPr id="10243" name="Rectangle 3">
            <a:extLst>
              <a:ext uri="{FF2B5EF4-FFF2-40B4-BE49-F238E27FC236}">
                <a16:creationId xmlns:a16="http://schemas.microsoft.com/office/drawing/2014/main" id="{DD673C9B-AF90-4A4E-96C0-5C93917421D9}"/>
              </a:ext>
            </a:extLst>
          </p:cNvPr>
          <p:cNvSpPr>
            <a:spLocks noGrp="1" noChangeArrowheads="1"/>
          </p:cNvSpPr>
          <p:nvPr>
            <p:ph type="body" idx="1"/>
          </p:nvPr>
        </p:nvSpPr>
        <p:spPr>
          <a:xfrm>
            <a:off x="693738" y="2405063"/>
            <a:ext cx="4191000" cy="4191000"/>
          </a:xfrm>
        </p:spPr>
        <p:txBody>
          <a:bodyPr/>
          <a:lstStyle/>
          <a:p>
            <a:pPr>
              <a:defRPr/>
            </a:pPr>
            <a:r>
              <a:rPr lang="en-US" sz="2000" dirty="0">
                <a:latin typeface="+mj-lt"/>
                <a:cs typeface="Times New Roman" panose="02020603050405020304" pitchFamily="18" charset="0"/>
              </a:rPr>
              <a:t>Strengthen our capacity to respond to natural or manmade disasters.</a:t>
            </a:r>
            <a:br>
              <a:rPr lang="en-US" sz="2000" dirty="0">
                <a:latin typeface="+mj-lt"/>
                <a:cs typeface="Times New Roman" panose="02020603050405020304" pitchFamily="18" charset="0"/>
              </a:rPr>
            </a:br>
            <a:endParaRPr lang="en-US" sz="2000" dirty="0">
              <a:latin typeface="+mj-lt"/>
              <a:cs typeface="Times New Roman" panose="02020603050405020304" pitchFamily="18" charset="0"/>
            </a:endParaRPr>
          </a:p>
          <a:p>
            <a:pPr>
              <a:defRPr/>
            </a:pPr>
            <a:r>
              <a:rPr lang="en-US" sz="2000" dirty="0">
                <a:latin typeface="+mj-lt"/>
                <a:cs typeface="Times New Roman" panose="02020603050405020304" pitchFamily="18" charset="0"/>
              </a:rPr>
              <a:t>Provide guidance in comprehensive disaster planning with public health focus.</a:t>
            </a:r>
            <a:br>
              <a:rPr lang="en-US" sz="2000" dirty="0">
                <a:latin typeface="+mj-lt"/>
                <a:cs typeface="Times New Roman" panose="02020603050405020304" pitchFamily="18" charset="0"/>
              </a:rPr>
            </a:br>
            <a:endParaRPr lang="en-US" sz="2000" dirty="0">
              <a:latin typeface="+mj-lt"/>
              <a:cs typeface="Times New Roman" panose="02020603050405020304" pitchFamily="18" charset="0"/>
            </a:endParaRPr>
          </a:p>
          <a:p>
            <a:pPr>
              <a:defRPr/>
            </a:pPr>
            <a:r>
              <a:rPr lang="en-US" sz="2000" dirty="0">
                <a:latin typeface="+mj-lt"/>
                <a:cs typeface="Times New Roman" panose="02020603050405020304" pitchFamily="18" charset="0"/>
              </a:rPr>
              <a:t>Develop functional capacity for planning, activities, and workforce readiness related to disaster response.</a:t>
            </a:r>
            <a:endParaRPr lang="en-US" altLang="en-US" sz="2000" dirty="0">
              <a:latin typeface="+mj-lt"/>
              <a:cs typeface="Times New Roman" panose="02020603050405020304" pitchFamily="18" charset="0"/>
            </a:endParaRPr>
          </a:p>
        </p:txBody>
      </p:sp>
      <p:pic>
        <p:nvPicPr>
          <p:cNvPr id="18436" name="Picture 5" descr="flu clinic1">
            <a:extLst>
              <a:ext uri="{FF2B5EF4-FFF2-40B4-BE49-F238E27FC236}">
                <a16:creationId xmlns:a16="http://schemas.microsoft.com/office/drawing/2014/main" id="{AFF17544-0956-4188-9A47-0CFDD4DC0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411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FF9F0314-8EB1-4A04-873E-007D3538F883}"/>
              </a:ext>
            </a:extLst>
          </p:cNvPr>
          <p:cNvSpPr>
            <a:spLocks noGrp="1" noChangeArrowheads="1"/>
          </p:cNvSpPr>
          <p:nvPr>
            <p:ph type="title"/>
          </p:nvPr>
        </p:nvSpPr>
        <p:spPr/>
        <p:txBody>
          <a:bodyPr/>
          <a:lstStyle/>
          <a:p>
            <a:pPr eaLnBrk="1" hangingPunct="1"/>
            <a:r>
              <a:rPr lang="en-US" altLang="en-US" sz="3200" i="1"/>
              <a:t>A corps of trained and credentialed volunteers</a:t>
            </a:r>
          </a:p>
        </p:txBody>
      </p:sp>
      <p:pic>
        <p:nvPicPr>
          <p:cNvPr id="20483" name="Picture 4" descr="Picture 179">
            <a:extLst>
              <a:ext uri="{FF2B5EF4-FFF2-40B4-BE49-F238E27FC236}">
                <a16:creationId xmlns:a16="http://schemas.microsoft.com/office/drawing/2014/main" id="{F1D8DD51-B320-4096-8C3A-464187093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50006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77C5D460-F13A-4647-B031-60E4BC572739}"/>
              </a:ext>
            </a:extLst>
          </p:cNvPr>
          <p:cNvSpPr>
            <a:spLocks noGrp="1" noChangeArrowheads="1"/>
          </p:cNvSpPr>
          <p:nvPr>
            <p:ph type="title"/>
          </p:nvPr>
        </p:nvSpPr>
        <p:spPr>
          <a:xfrm>
            <a:off x="762000" y="762000"/>
            <a:ext cx="7924800" cy="1143000"/>
          </a:xfrm>
        </p:spPr>
        <p:txBody>
          <a:bodyPr wrap="square" anchor="b">
            <a:normAutofit/>
          </a:bodyPr>
          <a:lstStyle/>
          <a:p>
            <a:pPr eaLnBrk="1" hangingPunct="1"/>
            <a:r>
              <a:rPr lang="en-US" altLang="en-US" sz="3300"/>
              <a:t>For MRC Volunteers: Role of Public Health in Emergency Response</a:t>
            </a:r>
          </a:p>
        </p:txBody>
      </p:sp>
      <p:sp>
        <p:nvSpPr>
          <p:cNvPr id="22531" name="Rectangle 3">
            <a:extLst>
              <a:ext uri="{FF2B5EF4-FFF2-40B4-BE49-F238E27FC236}">
                <a16:creationId xmlns:a16="http://schemas.microsoft.com/office/drawing/2014/main" id="{293AFF12-7570-469A-A296-E21A883B005E}"/>
              </a:ext>
            </a:extLst>
          </p:cNvPr>
          <p:cNvSpPr>
            <a:spLocks noGrp="1" noChangeArrowheads="1"/>
          </p:cNvSpPr>
          <p:nvPr>
            <p:ph sz="half" idx="1"/>
          </p:nvPr>
        </p:nvSpPr>
        <p:spPr>
          <a:xfrm>
            <a:off x="838200" y="2362200"/>
            <a:ext cx="6781800" cy="4038600"/>
          </a:xfrm>
        </p:spPr>
        <p:txBody>
          <a:bodyPr wrap="square" anchor="t">
            <a:normAutofit/>
          </a:bodyPr>
          <a:lstStyle/>
          <a:p>
            <a:pPr marL="457200" indent="-457200" eaLnBrk="1" hangingPunct="1">
              <a:lnSpc>
                <a:spcPct val="110000"/>
              </a:lnSpc>
              <a:buFont typeface="+mj-lt"/>
              <a:buAutoNum type="arabicPeriod"/>
            </a:pPr>
            <a:r>
              <a:rPr lang="en-US" altLang="en-US" sz="2400" dirty="0"/>
              <a:t>Minimization of injury and suffering, promote community preparedness</a:t>
            </a:r>
          </a:p>
          <a:p>
            <a:pPr marL="457200" indent="-457200" eaLnBrk="1" hangingPunct="1">
              <a:lnSpc>
                <a:spcPct val="110000"/>
              </a:lnSpc>
              <a:buFont typeface="+mj-lt"/>
              <a:buAutoNum type="arabicPeriod"/>
            </a:pPr>
            <a:r>
              <a:rPr lang="en-US" altLang="en-US" sz="2400" dirty="0"/>
              <a:t>Disease investigation and surveillance</a:t>
            </a:r>
          </a:p>
          <a:p>
            <a:pPr marL="457200" indent="-457200" eaLnBrk="1" hangingPunct="1">
              <a:lnSpc>
                <a:spcPct val="110000"/>
              </a:lnSpc>
              <a:buFont typeface="+mj-lt"/>
              <a:buAutoNum type="arabicPeriod"/>
            </a:pPr>
            <a:r>
              <a:rPr lang="en-US" altLang="en-US" sz="2400" dirty="0"/>
              <a:t>Mobilize partnerships to identify and solve health problems before, during and after a disaster</a:t>
            </a:r>
          </a:p>
          <a:p>
            <a:pPr marL="533400" indent="-533400" eaLnBrk="1" hangingPunct="1">
              <a:lnSpc>
                <a:spcPct val="110000"/>
              </a:lnSpc>
              <a:buFont typeface="Wingdings" panose="05000000000000000000" pitchFamily="2" charset="2"/>
              <a:buNone/>
            </a:pPr>
            <a:endParaRPr lang="en-US" altLang="en-US" sz="2000" dirty="0"/>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8121</Words>
  <Application>Microsoft Office PowerPoint</Application>
  <PresentationFormat>On-screen Show (4:3)</PresentationFormat>
  <Paragraphs>455</Paragraphs>
  <Slides>58</Slides>
  <Notes>57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Arial Black</vt:lpstr>
      <vt:lpstr>Century Gothic</vt:lpstr>
      <vt:lpstr>Times New Roman</vt:lpstr>
      <vt:lpstr>Wingdings</vt:lpstr>
      <vt:lpstr>Custom Design</vt:lpstr>
      <vt:lpstr>Capsules</vt:lpstr>
      <vt:lpstr>Allen County Medical Reserve Corps Orientation </vt:lpstr>
      <vt:lpstr>April 2020 Update </vt:lpstr>
      <vt:lpstr>Objectives</vt:lpstr>
      <vt:lpstr>Objectives</vt:lpstr>
      <vt:lpstr>PowerPoint Presentation</vt:lpstr>
      <vt:lpstr>Brief History of the Allen County MRC</vt:lpstr>
      <vt:lpstr>Goal of the Allen County MRC</vt:lpstr>
      <vt:lpstr>A corps of trained and credentialed volunteers</vt:lpstr>
      <vt:lpstr>For MRC Volunteers: Role of Public Health in Emergency Response</vt:lpstr>
      <vt:lpstr>Response Partners</vt:lpstr>
      <vt:lpstr>Who are the   volunteers?</vt:lpstr>
      <vt:lpstr>What It Means To Be A Response Level Volunteer</vt:lpstr>
      <vt:lpstr>Roles:  Volunteer assignments are made according to skill</vt:lpstr>
      <vt:lpstr>What is means to be a Leadership Level Volunteer</vt:lpstr>
      <vt:lpstr>What to do as a new volunteer:</vt:lpstr>
      <vt:lpstr>Liability Protection in Ohio Revised Code 3701.04 (B) and 5502.281 (C): </vt:lpstr>
      <vt:lpstr>Where Would the Response Efforts Likely Take Place?</vt:lpstr>
      <vt:lpstr>Activation Procedures</vt:lpstr>
      <vt:lpstr>Allen County MRC Activation Procedures </vt:lpstr>
      <vt:lpstr>Phase 1: Alert Notification</vt:lpstr>
      <vt:lpstr>Phase 2:  Activation</vt:lpstr>
      <vt:lpstr>   Possible Roles for Volunteers During Activation </vt:lpstr>
      <vt:lpstr>What Is Expected Of Volunteers During Activation?</vt:lpstr>
      <vt:lpstr>Potential Roles </vt:lpstr>
      <vt:lpstr>Potential Roles  </vt:lpstr>
      <vt:lpstr>Potential Roles During Activation</vt:lpstr>
      <vt:lpstr>Phase 3:  Operations</vt:lpstr>
      <vt:lpstr>What to Do When You Receive the Call to Volunteer</vt:lpstr>
      <vt:lpstr>Operations</vt:lpstr>
      <vt:lpstr>Just-In-Time Training:  a short training on the day of the response</vt:lpstr>
      <vt:lpstr>Phase 4:  Deactivation</vt:lpstr>
      <vt:lpstr>    Phase 5:  Debrief </vt:lpstr>
      <vt:lpstr>Management Structure During Allen County MRC Activation</vt:lpstr>
      <vt:lpstr>How Emergencies Are Managed</vt:lpstr>
      <vt:lpstr>Basic ICS Structure</vt:lpstr>
      <vt:lpstr>ICS Roles</vt:lpstr>
      <vt:lpstr>Why ICS Works During Emergencies</vt:lpstr>
      <vt:lpstr>Why ICS Works During Emergencies</vt:lpstr>
      <vt:lpstr>How ICS Applies To You </vt:lpstr>
      <vt:lpstr>Scene Safety Tips </vt:lpstr>
      <vt:lpstr>Simple things you should do ahead of time to plan for you and your family</vt:lpstr>
      <vt:lpstr>Steps to Prepare For a Potential Emergency</vt:lpstr>
      <vt:lpstr>Definition of Disaster</vt:lpstr>
      <vt:lpstr>Make a Plan</vt:lpstr>
      <vt:lpstr>PowerPoint Presentation</vt:lpstr>
      <vt:lpstr>PowerPoint Presentation</vt:lpstr>
      <vt:lpstr>Make a Kit</vt:lpstr>
      <vt:lpstr>Make a Kit</vt:lpstr>
      <vt:lpstr>Make a Kit</vt:lpstr>
      <vt:lpstr>Shelter-In-Place</vt:lpstr>
      <vt:lpstr>Shelter-In-Place</vt:lpstr>
      <vt:lpstr>Listen</vt:lpstr>
      <vt:lpstr>Self Care</vt:lpstr>
      <vt:lpstr>Stress Management and Emergency Response</vt:lpstr>
      <vt:lpstr>Alleviate everyday stress </vt:lpstr>
      <vt:lpstr>Finally-Next Steps!</vt:lpstr>
      <vt:lpstr> ______________________ Name</vt:lpstr>
      <vt:lpstr>Heroes aren’t born, they volunteer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Allen County Medical Reserve Corps Orientation </dc:title>
  <dc:creator>Monica Harnish</dc:creator>
  <cp:lastModifiedBy>Monica Harnish</cp:lastModifiedBy>
  <cp:revision>8</cp:revision>
  <dcterms:created xsi:type="dcterms:W3CDTF">2020-04-26T19:50:39Z</dcterms:created>
  <dcterms:modified xsi:type="dcterms:W3CDTF">2020-04-29T00:42:06Z</dcterms:modified>
</cp:coreProperties>
</file>